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Slab"/>
      <p:regular r:id="rId34"/>
      <p:bold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0" roundtripDataSignature="AMtx7mjIabk3J0mFScu3NbG3gmDhdzKZ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Slab-bold.fntdata"/><Relationship Id="rId12" Type="http://schemas.openxmlformats.org/officeDocument/2006/relationships/slide" Target="slides/slide7.xml"/><Relationship Id="rId34" Type="http://schemas.openxmlformats.org/officeDocument/2006/relationships/font" Target="fonts/RobotoSlab-regular.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c464bb7e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c464bb7e2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8f9aeb0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8f9aeb0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464bb7e25_1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c464bb7e25_1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464bb7e25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c464bb7e25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464bb7e2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c464bb7e25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75d1aabd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75d1aabd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8f9aeb00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8f9aeb00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a6aaff2f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a6aaff2f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a6aaff2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a6aaff2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a6aaff2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a6aaff2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a6aaff2f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a6aaff2f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75d1aab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75d1aab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a6aaff2f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a6aaff2f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a6aaff2f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a6aaff2f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464bb7e25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c464bb7e25_1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a6aaff2f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a6aaff2f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a6aaff2f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a6aaff2f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464bb7e25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c464bb7e25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464bb7e25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c464bb7e25_1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a6aaff2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a6aaff2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aeb2598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aeb2598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464bb7e2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c464bb7e2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464bb7e2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c464bb7e25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464bb7e2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c464bb7e25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6f27f6b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6f27f6b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8f9aeb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8f9aeb0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8f9aeb0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8f9aeb0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8f9aeb00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8f9aeb00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type="title">
  <p:cSld name="TITLE">
    <p:spTree>
      <p:nvGrpSpPr>
        <p:cNvPr id="7" name="Shape 7"/>
        <p:cNvGrpSpPr/>
        <p:nvPr/>
      </p:nvGrpSpPr>
      <p:grpSpPr>
        <a:xfrm>
          <a:off x="0" y="0"/>
          <a:ext cx="0" cy="0"/>
          <a:chOff x="0" y="0"/>
          <a:chExt cx="0" cy="0"/>
        </a:xfrm>
      </p:grpSpPr>
      <p:pic>
        <p:nvPicPr>
          <p:cNvPr id="8" name="Google Shape;8;p11"/>
          <p:cNvPicPr preferRelativeResize="0"/>
          <p:nvPr/>
        </p:nvPicPr>
        <p:blipFill rotWithShape="1">
          <a:blip r:embed="rId2">
            <a:alphaModFix/>
          </a:blip>
          <a:srcRect b="0" l="0" r="0" t="0"/>
          <a:stretch/>
        </p:blipFill>
        <p:spPr>
          <a:xfrm>
            <a:off x="100" y="0"/>
            <a:ext cx="9143803" cy="51434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_1_1_1">
    <p:spTree>
      <p:nvGrpSpPr>
        <p:cNvPr id="35" name="Shape 35"/>
        <p:cNvGrpSpPr/>
        <p:nvPr/>
      </p:nvGrpSpPr>
      <p:grpSpPr>
        <a:xfrm>
          <a:off x="0" y="0"/>
          <a:ext cx="0" cy="0"/>
          <a:chOff x="0" y="0"/>
          <a:chExt cx="0" cy="0"/>
        </a:xfrm>
      </p:grpSpPr>
      <p:pic>
        <p:nvPicPr>
          <p:cNvPr id="36" name="Google Shape;36;p22"/>
          <p:cNvPicPr preferRelativeResize="0"/>
          <p:nvPr/>
        </p:nvPicPr>
        <p:blipFill rotWithShape="1">
          <a:blip r:embed="rId2">
            <a:alphaModFix/>
          </a:blip>
          <a:srcRect b="0" l="0" r="0" t="0"/>
          <a:stretch/>
        </p:blipFill>
        <p:spPr>
          <a:xfrm>
            <a:off x="0" y="0"/>
            <a:ext cx="9144003" cy="514360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_1_1_1_1">
    <p:spTree>
      <p:nvGrpSpPr>
        <p:cNvPr id="37" name="Shape 37"/>
        <p:cNvGrpSpPr/>
        <p:nvPr/>
      </p:nvGrpSpPr>
      <p:grpSpPr>
        <a:xfrm>
          <a:off x="0" y="0"/>
          <a:ext cx="0" cy="0"/>
          <a:chOff x="0" y="0"/>
          <a:chExt cx="0" cy="0"/>
        </a:xfrm>
      </p:grpSpPr>
      <p:pic>
        <p:nvPicPr>
          <p:cNvPr id="38" name="Google Shape;38;p23"/>
          <p:cNvPicPr preferRelativeResize="0"/>
          <p:nvPr/>
        </p:nvPicPr>
        <p:blipFill rotWithShape="1">
          <a:blip r:embed="rId2">
            <a:alphaModFix/>
          </a:blip>
          <a:srcRect b="0" l="0" r="0" t="0"/>
          <a:stretch/>
        </p:blipFill>
        <p:spPr>
          <a:xfrm>
            <a:off x="-29625" y="-36025"/>
            <a:ext cx="9271897" cy="52155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
    <p:spTree>
      <p:nvGrpSpPr>
        <p:cNvPr id="39" name="Shape 39"/>
        <p:cNvGrpSpPr/>
        <p:nvPr/>
      </p:nvGrpSpPr>
      <p:grpSpPr>
        <a:xfrm>
          <a:off x="0" y="0"/>
          <a:ext cx="0" cy="0"/>
          <a:chOff x="0" y="0"/>
          <a:chExt cx="0" cy="0"/>
        </a:xfrm>
      </p:grpSpPr>
      <p:pic>
        <p:nvPicPr>
          <p:cNvPr id="40" name="Google Shape;40;p14"/>
          <p:cNvPicPr preferRelativeResize="0"/>
          <p:nvPr/>
        </p:nvPicPr>
        <p:blipFill rotWithShape="1">
          <a:blip r:embed="rId2">
            <a:alphaModFix/>
          </a:blip>
          <a:srcRect b="0" l="0" r="0" t="0"/>
          <a:stretch/>
        </p:blipFill>
        <p:spPr>
          <a:xfrm>
            <a:off x="0" y="0"/>
            <a:ext cx="9144003" cy="514360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5">
  <p:cSld name="BLANK_1_1_1_1_1_1_1_1_1_4">
    <p:spTree>
      <p:nvGrpSpPr>
        <p:cNvPr id="41" name="Shape 41"/>
        <p:cNvGrpSpPr/>
        <p:nvPr/>
      </p:nvGrpSpPr>
      <p:grpSpPr>
        <a:xfrm>
          <a:off x="0" y="0"/>
          <a:ext cx="0" cy="0"/>
          <a:chOff x="0" y="0"/>
          <a:chExt cx="0" cy="0"/>
        </a:xfrm>
      </p:grpSpPr>
      <p:pic>
        <p:nvPicPr>
          <p:cNvPr id="42" name="Google Shape;42;gb528583a88_0_81"/>
          <p:cNvPicPr preferRelativeResize="0"/>
          <p:nvPr/>
        </p:nvPicPr>
        <p:blipFill rotWithShape="1">
          <a:blip r:embed="rId2">
            <a:alphaModFix/>
          </a:blip>
          <a:srcRect b="0" l="0" r="0" t="0"/>
          <a:stretch/>
        </p:blipFill>
        <p:spPr>
          <a:xfrm>
            <a:off x="-29625" y="-36025"/>
            <a:ext cx="9271900" cy="5215550"/>
          </a:xfrm>
          <a:prstGeom prst="rect">
            <a:avLst/>
          </a:prstGeom>
          <a:noFill/>
          <a:ln>
            <a:noFill/>
          </a:ln>
        </p:spPr>
      </p:pic>
      <p:pic>
        <p:nvPicPr>
          <p:cNvPr id="43" name="Google Shape;43;gb528583a88_0_81"/>
          <p:cNvPicPr preferRelativeResize="0"/>
          <p:nvPr/>
        </p:nvPicPr>
        <p:blipFill rotWithShape="1">
          <a:blip r:embed="rId3">
            <a:alphaModFix/>
          </a:blip>
          <a:srcRect b="0" l="0" r="0" t="0"/>
          <a:stretch/>
        </p:blipFill>
        <p:spPr>
          <a:xfrm>
            <a:off x="-29625" y="-36025"/>
            <a:ext cx="9311297" cy="523869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2">
  <p:cSld name="BLANK_1_1_1_1_1_1_1_1_1_1">
    <p:spTree>
      <p:nvGrpSpPr>
        <p:cNvPr id="44" name="Shape 44"/>
        <p:cNvGrpSpPr/>
        <p:nvPr/>
      </p:nvGrpSpPr>
      <p:grpSpPr>
        <a:xfrm>
          <a:off x="0" y="0"/>
          <a:ext cx="0" cy="0"/>
          <a:chOff x="0" y="0"/>
          <a:chExt cx="0" cy="0"/>
        </a:xfrm>
      </p:grpSpPr>
      <p:pic>
        <p:nvPicPr>
          <p:cNvPr id="45" name="Google Shape;45;gb528583a88_0_69"/>
          <p:cNvPicPr preferRelativeResize="0"/>
          <p:nvPr/>
        </p:nvPicPr>
        <p:blipFill rotWithShape="1">
          <a:blip r:embed="rId2">
            <a:alphaModFix/>
          </a:blip>
          <a:srcRect b="0" l="0" r="0" t="0"/>
          <a:stretch/>
        </p:blipFill>
        <p:spPr>
          <a:xfrm>
            <a:off x="-29625" y="-36025"/>
            <a:ext cx="9271900" cy="5215550"/>
          </a:xfrm>
          <a:prstGeom prst="rect">
            <a:avLst/>
          </a:prstGeom>
          <a:noFill/>
          <a:ln>
            <a:noFill/>
          </a:ln>
        </p:spPr>
      </p:pic>
      <p:pic>
        <p:nvPicPr>
          <p:cNvPr id="46" name="Google Shape;46;gb528583a88_0_69"/>
          <p:cNvPicPr preferRelativeResize="0"/>
          <p:nvPr/>
        </p:nvPicPr>
        <p:blipFill rotWithShape="1">
          <a:blip r:embed="rId3">
            <a:alphaModFix/>
          </a:blip>
          <a:srcRect b="0" l="0" r="0" t="0"/>
          <a:stretch/>
        </p:blipFill>
        <p:spPr>
          <a:xfrm>
            <a:off x="-29625" y="-37012"/>
            <a:ext cx="9271906" cy="521653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3">
  <p:cSld name="BLANK_1_1_1_1_1_1_1_1_1_2">
    <p:spTree>
      <p:nvGrpSpPr>
        <p:cNvPr id="47" name="Shape 47"/>
        <p:cNvGrpSpPr/>
        <p:nvPr/>
      </p:nvGrpSpPr>
      <p:grpSpPr>
        <a:xfrm>
          <a:off x="0" y="0"/>
          <a:ext cx="0" cy="0"/>
          <a:chOff x="0" y="0"/>
          <a:chExt cx="0" cy="0"/>
        </a:xfrm>
      </p:grpSpPr>
      <p:pic>
        <p:nvPicPr>
          <p:cNvPr id="48" name="Google Shape;48;gb528583a88_0_73"/>
          <p:cNvPicPr preferRelativeResize="0"/>
          <p:nvPr/>
        </p:nvPicPr>
        <p:blipFill rotWithShape="1">
          <a:blip r:embed="rId2">
            <a:alphaModFix/>
          </a:blip>
          <a:srcRect b="0" l="0" r="0" t="0"/>
          <a:stretch/>
        </p:blipFill>
        <p:spPr>
          <a:xfrm>
            <a:off x="-29625" y="-36025"/>
            <a:ext cx="9271900" cy="5215550"/>
          </a:xfrm>
          <a:prstGeom prst="rect">
            <a:avLst/>
          </a:prstGeom>
          <a:noFill/>
          <a:ln>
            <a:noFill/>
          </a:ln>
        </p:spPr>
      </p:pic>
      <p:pic>
        <p:nvPicPr>
          <p:cNvPr id="49" name="Google Shape;49;gb528583a88_0_73"/>
          <p:cNvPicPr preferRelativeResize="0"/>
          <p:nvPr/>
        </p:nvPicPr>
        <p:blipFill rotWithShape="1">
          <a:blip r:embed="rId3">
            <a:alphaModFix/>
          </a:blip>
          <a:srcRect b="0" l="0" r="0" t="0"/>
          <a:stretch/>
        </p:blipFill>
        <p:spPr>
          <a:xfrm>
            <a:off x="-29625" y="-36025"/>
            <a:ext cx="9271906" cy="52165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4">
  <p:cSld name="BLANK_1_1_1_1_1_1_1_1_1_3">
    <p:spTree>
      <p:nvGrpSpPr>
        <p:cNvPr id="50" name="Shape 50"/>
        <p:cNvGrpSpPr/>
        <p:nvPr/>
      </p:nvGrpSpPr>
      <p:grpSpPr>
        <a:xfrm>
          <a:off x="0" y="0"/>
          <a:ext cx="0" cy="0"/>
          <a:chOff x="0" y="0"/>
          <a:chExt cx="0" cy="0"/>
        </a:xfrm>
      </p:grpSpPr>
      <p:pic>
        <p:nvPicPr>
          <p:cNvPr id="51" name="Google Shape;51;gb528583a88_0_77"/>
          <p:cNvPicPr preferRelativeResize="0"/>
          <p:nvPr/>
        </p:nvPicPr>
        <p:blipFill rotWithShape="1">
          <a:blip r:embed="rId2">
            <a:alphaModFix/>
          </a:blip>
          <a:srcRect b="0" l="0" r="0" t="0"/>
          <a:stretch/>
        </p:blipFill>
        <p:spPr>
          <a:xfrm>
            <a:off x="-29625" y="-36025"/>
            <a:ext cx="9271900" cy="5215550"/>
          </a:xfrm>
          <a:prstGeom prst="rect">
            <a:avLst/>
          </a:prstGeom>
          <a:noFill/>
          <a:ln>
            <a:noFill/>
          </a:ln>
        </p:spPr>
      </p:pic>
      <p:pic>
        <p:nvPicPr>
          <p:cNvPr id="52" name="Google Shape;52;gb528583a88_0_77"/>
          <p:cNvPicPr preferRelativeResize="0"/>
          <p:nvPr/>
        </p:nvPicPr>
        <p:blipFill rotWithShape="1">
          <a:blip r:embed="rId3">
            <a:alphaModFix/>
          </a:blip>
          <a:srcRect b="0" l="0" r="0" t="0"/>
          <a:stretch/>
        </p:blipFill>
        <p:spPr>
          <a:xfrm>
            <a:off x="-29625" y="-36025"/>
            <a:ext cx="9271906" cy="52165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_1_1">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0" l="0" r="0" t="0"/>
          <a:stretch/>
        </p:blipFill>
        <p:spPr>
          <a:xfrm>
            <a:off x="0" y="0"/>
            <a:ext cx="9143996" cy="514456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CUSTOM">
    <p:spTree>
      <p:nvGrpSpPr>
        <p:cNvPr id="55" name="Shape 5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1">
  <p:cSld name="CUSTOM_1">
    <p:spTree>
      <p:nvGrpSpPr>
        <p:cNvPr id="56" name="Shape 56"/>
        <p:cNvGrpSpPr/>
        <p:nvPr/>
      </p:nvGrpSpPr>
      <p:grpSpPr>
        <a:xfrm>
          <a:off x="0" y="0"/>
          <a:ext cx="0" cy="0"/>
          <a:chOff x="0" y="0"/>
          <a:chExt cx="0" cy="0"/>
        </a:xfrm>
      </p:grpSpPr>
      <p:pic>
        <p:nvPicPr>
          <p:cNvPr id="57" name="Google Shape;57;p17"/>
          <p:cNvPicPr preferRelativeResize="0"/>
          <p:nvPr/>
        </p:nvPicPr>
        <p:blipFill rotWithShape="1">
          <a:blip r:embed="rId2">
            <a:alphaModFix/>
          </a:blip>
          <a:srcRect b="0" l="0" r="0" t="0"/>
          <a:stretch/>
        </p:blipFill>
        <p:spPr>
          <a:xfrm>
            <a:off x="3071050" y="2208238"/>
            <a:ext cx="3001902" cy="7270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 name="Shape 9"/>
        <p:cNvGrpSpPr/>
        <p:nvPr/>
      </p:nvGrpSpPr>
      <p:grpSpPr>
        <a:xfrm>
          <a:off x="0" y="0"/>
          <a:ext cx="0" cy="0"/>
          <a:chOff x="0" y="0"/>
          <a:chExt cx="0" cy="0"/>
        </a:xfrm>
      </p:grpSpPr>
      <p:sp>
        <p:nvSpPr>
          <p:cNvPr id="10" name="Google Shape;10;gc464bb7e25_1_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gc464bb7e25_1_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12" name="Google Shape;12;gc464bb7e25_1_21"/>
          <p:cNvSpPr txBox="1"/>
          <p:nvPr>
            <p:ph type="title"/>
          </p:nvPr>
        </p:nvSpPr>
        <p:spPr>
          <a:xfrm>
            <a:off x="265500" y="1209075"/>
            <a:ext cx="4045200" cy="1506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9pPr>
          </a:lstStyle>
          <a:p/>
        </p:txBody>
      </p:sp>
      <p:sp>
        <p:nvSpPr>
          <p:cNvPr id="13" name="Google Shape;13;gc464bb7e25_1_21"/>
          <p:cNvSpPr txBox="1"/>
          <p:nvPr>
            <p:ph idx="1" type="subTitle"/>
          </p:nvPr>
        </p:nvSpPr>
        <p:spPr>
          <a:xfrm>
            <a:off x="265500" y="2769001"/>
            <a:ext cx="4045200" cy="1345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1pPr>
            <a:lvl2pPr lvl="1"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2pPr>
            <a:lvl3pPr lvl="2"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3pPr>
            <a:lvl4pPr lvl="3"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4pPr>
            <a:lvl5pPr lvl="4"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5pPr>
            <a:lvl6pPr lvl="5"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6pPr>
            <a:lvl7pPr lvl="6"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7pPr>
            <a:lvl8pPr lvl="7"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8pPr>
            <a:lvl9pPr lvl="8"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9pPr>
          </a:lstStyle>
          <a:p/>
        </p:txBody>
      </p:sp>
      <p:sp>
        <p:nvSpPr>
          <p:cNvPr id="14" name="Google Shape;14;gc464bb7e25_1_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5" name="Google Shape;15;gc464bb7e25_1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1 1">
  <p:cSld name="CUSTOM_1_1">
    <p:spTree>
      <p:nvGrpSpPr>
        <p:cNvPr id="58" name="Shape 58"/>
        <p:cNvGrpSpPr/>
        <p:nvPr/>
      </p:nvGrpSpPr>
      <p:grpSpPr>
        <a:xfrm>
          <a:off x="0" y="0"/>
          <a:ext cx="0" cy="0"/>
          <a:chOff x="0" y="0"/>
          <a:chExt cx="0" cy="0"/>
        </a:xfrm>
      </p:grpSpPr>
      <p:pic>
        <p:nvPicPr>
          <p:cNvPr id="59" name="Google Shape;59;p18"/>
          <p:cNvPicPr preferRelativeResize="0"/>
          <p:nvPr/>
        </p:nvPicPr>
        <p:blipFill rotWithShape="1">
          <a:blip r:embed="rId2">
            <a:alphaModFix/>
          </a:blip>
          <a:srcRect b="0" l="0" r="0" t="0"/>
          <a:stretch/>
        </p:blipFill>
        <p:spPr>
          <a:xfrm>
            <a:off x="-42625" y="190650"/>
            <a:ext cx="1766973" cy="427925"/>
          </a:xfrm>
          <a:prstGeom prst="rect">
            <a:avLst/>
          </a:prstGeom>
          <a:noFill/>
          <a:ln>
            <a:noFill/>
          </a:ln>
        </p:spPr>
      </p:pic>
      <p:pic>
        <p:nvPicPr>
          <p:cNvPr id="60" name="Google Shape;60;p18"/>
          <p:cNvPicPr preferRelativeResize="0"/>
          <p:nvPr/>
        </p:nvPicPr>
        <p:blipFill rotWithShape="1">
          <a:blip r:embed="rId3">
            <a:alphaModFix/>
          </a:blip>
          <a:srcRect b="0" l="0" r="0" t="0"/>
          <a:stretch/>
        </p:blipFill>
        <p:spPr>
          <a:xfrm>
            <a:off x="8406374" y="4405875"/>
            <a:ext cx="737624" cy="7376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_1">
    <p:spTree>
      <p:nvGrpSpPr>
        <p:cNvPr id="61" name="Shape 61"/>
        <p:cNvGrpSpPr/>
        <p:nvPr/>
      </p:nvGrpSpPr>
      <p:grpSpPr>
        <a:xfrm>
          <a:off x="0" y="0"/>
          <a:ext cx="0" cy="0"/>
          <a:chOff x="0" y="0"/>
          <a:chExt cx="0" cy="0"/>
        </a:xfrm>
      </p:grpSpPr>
      <p:pic>
        <p:nvPicPr>
          <p:cNvPr id="62" name="Google Shape;62;p21"/>
          <p:cNvPicPr preferRelativeResize="0"/>
          <p:nvPr/>
        </p:nvPicPr>
        <p:blipFill rotWithShape="1">
          <a:blip r:embed="rId2">
            <a:alphaModFix/>
          </a:blip>
          <a:srcRect b="0" l="0" r="0" t="0"/>
          <a:stretch/>
        </p:blipFill>
        <p:spPr>
          <a:xfrm>
            <a:off x="0" y="0"/>
            <a:ext cx="9143996" cy="514456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63" name="Shape 63"/>
        <p:cNvGrpSpPr/>
        <p:nvPr/>
      </p:nvGrpSpPr>
      <p:grpSpPr>
        <a:xfrm>
          <a:off x="0" y="0"/>
          <a:ext cx="0" cy="0"/>
          <a:chOff x="0" y="0"/>
          <a:chExt cx="0" cy="0"/>
        </a:xfrm>
      </p:grpSpPr>
      <p:sp>
        <p:nvSpPr>
          <p:cNvPr id="64" name="Google Shape;64;gc464bb7e25_1_7"/>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65" name="Google Shape;65;gc464bb7e25_1_7"/>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66" name="Google Shape;66;gc464bb7e25_1_7"/>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7" name="Google Shape;67;gc464bb7e25_1_7"/>
          <p:cNvSpPr txBox="1"/>
          <p:nvPr>
            <p:ph type="ctrTitle"/>
          </p:nvPr>
        </p:nvSpPr>
        <p:spPr>
          <a:xfrm>
            <a:off x="1680302" y="1188925"/>
            <a:ext cx="5783400" cy="14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68" name="Google Shape;68;gc464bb7e25_1_7"/>
          <p:cNvSpPr txBox="1"/>
          <p:nvPr>
            <p:ph idx="1" type="subTitle"/>
          </p:nvPr>
        </p:nvSpPr>
        <p:spPr>
          <a:xfrm>
            <a:off x="1680302" y="3049450"/>
            <a:ext cx="5783400" cy="909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1pPr>
            <a:lvl2pPr lvl="1"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2pPr>
            <a:lvl3pPr lvl="2"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3pPr>
            <a:lvl4pPr lvl="3"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4pPr>
            <a:lvl5pPr lvl="4"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5pPr>
            <a:lvl6pPr lvl="5"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6pPr>
            <a:lvl7pPr lvl="6"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7pPr>
            <a:lvl8pPr lvl="7"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8pPr>
            <a:lvl9pPr lvl="8"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9pPr>
          </a:lstStyle>
          <a:p/>
        </p:txBody>
      </p:sp>
      <p:sp>
        <p:nvSpPr>
          <p:cNvPr id="69" name="Google Shape;69;gc464bb7e25_1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gc464bb7e25_1_92"/>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9pPr>
          </a:lstStyle>
          <a:p/>
        </p:txBody>
      </p:sp>
      <p:sp>
        <p:nvSpPr>
          <p:cNvPr id="72" name="Google Shape;72;gc464bb7e25_1_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type="blank">
  <p:cSld name="BLANK">
    <p:spTree>
      <p:nvGrpSpPr>
        <p:cNvPr id="16" name="Shape 16"/>
        <p:cNvGrpSpPr/>
        <p:nvPr/>
      </p:nvGrpSpPr>
      <p:grpSpPr>
        <a:xfrm>
          <a:off x="0" y="0"/>
          <a:ext cx="0" cy="0"/>
          <a:chOff x="0" y="0"/>
          <a:chExt cx="0" cy="0"/>
        </a:xfrm>
      </p:grpSpPr>
      <p:pic>
        <p:nvPicPr>
          <p:cNvPr id="17" name="Google Shape;17;p12"/>
          <p:cNvPicPr preferRelativeResize="0"/>
          <p:nvPr/>
        </p:nvPicPr>
        <p:blipFill rotWithShape="1">
          <a:blip r:embed="rId2">
            <a:alphaModFix/>
          </a:blip>
          <a:srcRect b="0" l="0" r="0" t="0"/>
          <a:stretch/>
        </p:blipFill>
        <p:spPr>
          <a:xfrm>
            <a:off x="192" y="0"/>
            <a:ext cx="9143803" cy="51434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 name="Shape 18"/>
        <p:cNvGrpSpPr/>
        <p:nvPr/>
      </p:nvGrpSpPr>
      <p:grpSpPr>
        <a:xfrm>
          <a:off x="0" y="0"/>
          <a:ext cx="0" cy="0"/>
          <a:chOff x="0" y="0"/>
          <a:chExt cx="0" cy="0"/>
        </a:xfrm>
      </p:grpSpPr>
      <p:sp>
        <p:nvSpPr>
          <p:cNvPr id="19" name="Google Shape;19;gc464bb7e25_1_34"/>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Roboto Slab"/>
              <a:buNone/>
              <a:defRPr b="0" i="0" sz="1400" u="none" cap="none" strike="noStrike">
                <a:solidFill>
                  <a:srgbClr val="000000"/>
                </a:solidFill>
                <a:latin typeface="Roboto Slab"/>
                <a:ea typeface="Roboto Slab"/>
                <a:cs typeface="Roboto Slab"/>
                <a:sym typeface="Roboto Slab"/>
              </a:defRPr>
            </a:lvl1pPr>
          </a:lstStyle>
          <a:p/>
        </p:txBody>
      </p:sp>
      <p:sp>
        <p:nvSpPr>
          <p:cNvPr id="20" name="Google Shape;20;gc464bb7e25_1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gc464bb7e25_1_51"/>
          <p:cNvSpPr txBox="1"/>
          <p:nvPr>
            <p:ph type="title"/>
          </p:nvPr>
        </p:nvSpPr>
        <p:spPr>
          <a:xfrm>
            <a:off x="387900" y="458025"/>
            <a:ext cx="8368200" cy="68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3" name="Google Shape;23;gc464bb7e25_1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
    <p:spTree>
      <p:nvGrpSpPr>
        <p:cNvPr id="24" name="Shape 24"/>
        <p:cNvGrpSpPr/>
        <p:nvPr/>
      </p:nvGrpSpPr>
      <p:grpSpPr>
        <a:xfrm>
          <a:off x="0" y="0"/>
          <a:ext cx="0" cy="0"/>
          <a:chOff x="0" y="0"/>
          <a:chExt cx="0" cy="0"/>
        </a:xfrm>
      </p:grpSpPr>
      <p:pic>
        <p:nvPicPr>
          <p:cNvPr id="25" name="Google Shape;25;p13"/>
          <p:cNvPicPr preferRelativeResize="0"/>
          <p:nvPr/>
        </p:nvPicPr>
        <p:blipFill rotWithShape="1">
          <a:blip r:embed="rId2">
            <a:alphaModFix/>
          </a:blip>
          <a:srcRect b="0" l="0" r="0" t="0"/>
          <a:stretch/>
        </p:blipFill>
        <p:spPr>
          <a:xfrm>
            <a:off x="0" y="0"/>
            <a:ext cx="9144003" cy="514360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
    <p:spTree>
      <p:nvGrpSpPr>
        <p:cNvPr id="26" name="Shape 26"/>
        <p:cNvGrpSpPr/>
        <p:nvPr/>
      </p:nvGrpSpPr>
      <p:grpSpPr>
        <a:xfrm>
          <a:off x="0" y="0"/>
          <a:ext cx="0" cy="0"/>
          <a:chOff x="0" y="0"/>
          <a:chExt cx="0" cy="0"/>
        </a:xfrm>
      </p:grpSpPr>
      <p:pic>
        <p:nvPicPr>
          <p:cNvPr id="27" name="Google Shape;27;p19"/>
          <p:cNvPicPr preferRelativeResize="0"/>
          <p:nvPr/>
        </p:nvPicPr>
        <p:blipFill rotWithShape="1">
          <a:blip r:embed="rId2">
            <a:alphaModFix/>
          </a:blip>
          <a:srcRect b="0" l="0" r="0" t="0"/>
          <a:stretch/>
        </p:blipFill>
        <p:spPr>
          <a:xfrm>
            <a:off x="0" y="0"/>
            <a:ext cx="9144003" cy="514360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cxnSp>
        <p:nvCxnSpPr>
          <p:cNvPr id="29" name="Google Shape;29;gc464bb7e25_1_61"/>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30" name="Google Shape;30;gc464bb7e25_1_61"/>
          <p:cNvSpPr txBox="1"/>
          <p:nvPr>
            <p:ph type="title"/>
          </p:nvPr>
        </p:nvSpPr>
        <p:spPr>
          <a:xfrm>
            <a:off x="387900" y="458025"/>
            <a:ext cx="8368200" cy="68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1" name="Google Shape;31;gc464bb7e25_1_61"/>
          <p:cNvSpPr txBox="1"/>
          <p:nvPr>
            <p:ph idx="1" type="body"/>
          </p:nvPr>
        </p:nvSpPr>
        <p:spPr>
          <a:xfrm>
            <a:off x="387900" y="1489824"/>
            <a:ext cx="8368200" cy="30789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2" name="Google Shape;32;gc464bb7e25_1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
    <p:spTree>
      <p:nvGrpSpPr>
        <p:cNvPr id="33" name="Shape 33"/>
        <p:cNvGrpSpPr/>
        <p:nvPr/>
      </p:nvGrpSpPr>
      <p:grpSpPr>
        <a:xfrm>
          <a:off x="0" y="0"/>
          <a:ext cx="0" cy="0"/>
          <a:chOff x="0" y="0"/>
          <a:chExt cx="0" cy="0"/>
        </a:xfrm>
      </p:grpSpPr>
      <p:pic>
        <p:nvPicPr>
          <p:cNvPr id="34" name="Google Shape;34;p20"/>
          <p:cNvPicPr preferRelativeResize="0"/>
          <p:nvPr/>
        </p:nvPicPr>
        <p:blipFill rotWithShape="1">
          <a:blip r:embed="rId2">
            <a:alphaModFix/>
          </a:blip>
          <a:srcRect b="0" l="0" r="0" t="0"/>
          <a:stretch/>
        </p:blipFill>
        <p:spPr>
          <a:xfrm>
            <a:off x="0" y="0"/>
            <a:ext cx="9143803" cy="514349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0"/>
          <p:cNvPicPr preferRelativeResize="0"/>
          <p:nvPr/>
        </p:nvPicPr>
        <p:blipFill rotWithShape="1">
          <a:blip r:embed="rId1">
            <a:alphaModFix/>
          </a:blip>
          <a:srcRect b="0" l="0" r="0" t="0"/>
          <a:stretch/>
        </p:blipFill>
        <p:spPr>
          <a:xfrm>
            <a:off x="952" y="0"/>
            <a:ext cx="9142089" cy="5143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32.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expressjs.com/es/4x/api.html#r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hyperlink" Target="https://www.tutorialspoint.com/nodejs/nodejs_request_object.ht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developer.edamam.com/edamam-docs-recipe-api" TargetMode="Externa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developer.edamam.com/" TargetMode="External"/><Relationship Id="rId4" Type="http://schemas.openxmlformats.org/officeDocument/2006/relationships/hyperlink" Target="https://placekitten.com/" TargetMode="External"/><Relationship Id="rId5" Type="http://schemas.openxmlformats.org/officeDocument/2006/relationships/hyperlink" Target="https://openweathermap.org/" TargetMode="External"/><Relationship Id="rId6" Type="http://schemas.openxmlformats.org/officeDocument/2006/relationships/hyperlink" Target="https://jsonplaceholder.typicode.com/" TargetMode="External"/><Relationship Id="rId7"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postman.com/" TargetMode="External"/><Relationship Id="rId4" Type="http://schemas.openxmlformats.org/officeDocument/2006/relationships/image" Target="../media/image35.png"/><Relationship Id="rId5"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hyperlink" Target="https://es.wikipedia.org/wiki/Arquitectura_de_software" TargetMode="External"/><Relationship Id="rId4" Type="http://schemas.openxmlformats.org/officeDocument/2006/relationships/hyperlink" Target="https://es.wikipedia.org/wiki/Datos" TargetMode="External"/><Relationship Id="rId9" Type="http://schemas.openxmlformats.org/officeDocument/2006/relationships/hyperlink" Target="https://es.wikipedia.org/wiki/Separaci%C3%B3n_de_conceptos" TargetMode="External"/><Relationship Id="rId5" Type="http://schemas.openxmlformats.org/officeDocument/2006/relationships/hyperlink" Target="https://es.wikipedia.org/wiki/L%C3%B3gica_de_negocio" TargetMode="External"/><Relationship Id="rId6" Type="http://schemas.openxmlformats.org/officeDocument/2006/relationships/hyperlink" Target="https://es.wikipedia.org/wiki/Componente_de_software" TargetMode="External"/><Relationship Id="rId7" Type="http://schemas.openxmlformats.org/officeDocument/2006/relationships/hyperlink" Target="https://es.wikipedia.org/wiki/Arquitectura_de_software" TargetMode="External"/><Relationship Id="rId8" Type="http://schemas.openxmlformats.org/officeDocument/2006/relationships/hyperlink" Target="https://es.wikipedia.org/wiki/Reutilizaci%C3%B3n_de_c%C3%B3digo" TargetMode="External"/><Relationship Id="rId10"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gc464bb7e25_1_0"/>
          <p:cNvPicPr preferRelativeResize="0"/>
          <p:nvPr/>
        </p:nvPicPr>
        <p:blipFill>
          <a:blip r:embed="rId3">
            <a:alphaModFix/>
          </a:blip>
          <a:stretch>
            <a:fillRect/>
          </a:stretch>
        </p:blipFill>
        <p:spPr>
          <a:xfrm>
            <a:off x="5003151" y="2048256"/>
            <a:ext cx="4228451" cy="3100875"/>
          </a:xfrm>
          <a:prstGeom prst="rect">
            <a:avLst/>
          </a:prstGeom>
          <a:noFill/>
          <a:ln>
            <a:noFill/>
          </a:ln>
        </p:spPr>
      </p:pic>
      <p:sp>
        <p:nvSpPr>
          <p:cNvPr id="78" name="Google Shape;78;gc464bb7e25_1_0"/>
          <p:cNvSpPr txBox="1"/>
          <p:nvPr>
            <p:ph type="ctrTitle"/>
          </p:nvPr>
        </p:nvSpPr>
        <p:spPr>
          <a:xfrm>
            <a:off x="2060600" y="513350"/>
            <a:ext cx="6630600" cy="205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900"/>
              <a:buFont typeface="Arial"/>
              <a:buNone/>
            </a:pPr>
            <a:r>
              <a:rPr lang="es" sz="4800"/>
              <a:t>Modelo Cliente/Servidor: </a:t>
            </a:r>
            <a:endParaRPr sz="4800"/>
          </a:p>
          <a:p>
            <a:pPr indent="0" lvl="0" marL="0" marR="0" rtl="0" algn="l">
              <a:lnSpc>
                <a:spcPct val="100000"/>
              </a:lnSpc>
              <a:spcBef>
                <a:spcPts val="0"/>
              </a:spcBef>
              <a:spcAft>
                <a:spcPts val="0"/>
              </a:spcAft>
              <a:buClr>
                <a:srgbClr val="000000"/>
              </a:buClr>
              <a:buSzPts val="5900"/>
              <a:buFont typeface="Arial"/>
              <a:buNone/>
            </a:pPr>
            <a:r>
              <a:rPr lang="es" sz="4800"/>
              <a:t>qué es eso?</a:t>
            </a:r>
            <a:endParaRPr b="0" i="0" sz="4800" u="none" cap="none" strike="noStrike">
              <a:solidFill>
                <a:srgbClr val="000000"/>
              </a:solidFill>
              <a:latin typeface="Arial"/>
              <a:ea typeface="Arial"/>
              <a:cs typeface="Arial"/>
              <a:sym typeface="Arial"/>
            </a:endParaRPr>
          </a:p>
        </p:txBody>
      </p:sp>
      <p:pic>
        <p:nvPicPr>
          <p:cNvPr id="79" name="Google Shape;79;gc464bb7e25_1_0"/>
          <p:cNvPicPr preferRelativeResize="0"/>
          <p:nvPr/>
        </p:nvPicPr>
        <p:blipFill rotWithShape="1">
          <a:blip r:embed="rId4">
            <a:alphaModFix/>
          </a:blip>
          <a:srcRect b="0" l="0" r="0" t="0"/>
          <a:stretch/>
        </p:blipFill>
        <p:spPr>
          <a:xfrm>
            <a:off x="410350" y="-55377"/>
            <a:ext cx="1697999" cy="943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c8f9aeb009_0_20"/>
          <p:cNvSpPr txBox="1"/>
          <p:nvPr/>
        </p:nvSpPr>
        <p:spPr>
          <a:xfrm>
            <a:off x="544775" y="141500"/>
            <a:ext cx="765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t>Códigos HTTP</a:t>
            </a:r>
            <a:endParaRPr sz="2200"/>
          </a:p>
        </p:txBody>
      </p:sp>
      <p:pic>
        <p:nvPicPr>
          <p:cNvPr id="142" name="Google Shape;142;gc8f9aeb009_0_20"/>
          <p:cNvPicPr preferRelativeResize="0"/>
          <p:nvPr/>
        </p:nvPicPr>
        <p:blipFill rotWithShape="1">
          <a:blip r:embed="rId3">
            <a:alphaModFix/>
          </a:blip>
          <a:srcRect b="0" l="49878" r="496" t="62874"/>
          <a:stretch/>
        </p:blipFill>
        <p:spPr>
          <a:xfrm>
            <a:off x="573100" y="664700"/>
            <a:ext cx="3848751" cy="3747276"/>
          </a:xfrm>
          <a:prstGeom prst="rect">
            <a:avLst/>
          </a:prstGeom>
          <a:noFill/>
          <a:ln>
            <a:noFill/>
          </a:ln>
        </p:spPr>
      </p:pic>
      <p:sp>
        <p:nvSpPr>
          <p:cNvPr id="143" name="Google Shape;143;gc8f9aeb009_0_20"/>
          <p:cNvSpPr txBox="1"/>
          <p:nvPr/>
        </p:nvSpPr>
        <p:spPr>
          <a:xfrm>
            <a:off x="4895875" y="664700"/>
            <a:ext cx="3516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500 salen cuando lo que falla es el server. Si están trabajando desde el front y les llega eso, es probable que el problema no sea de ustedes. Si están en el back... puede que sí sea culpa de ustedes.</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c464bb7e25_1_66"/>
          <p:cNvSpPr txBox="1"/>
          <p:nvPr>
            <p:ph type="title"/>
          </p:nvPr>
        </p:nvSpPr>
        <p:spPr>
          <a:xfrm>
            <a:off x="235500" y="372500"/>
            <a:ext cx="8520600" cy="73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300"/>
              <a:buFont typeface="Arial"/>
              <a:buNone/>
            </a:pPr>
            <a:r>
              <a:rPr lang="es" sz="3300"/>
              <a:t>Qué es contenido estático/dinámico?</a:t>
            </a:r>
            <a:endParaRPr b="0" i="0" sz="3300" u="none" cap="none" strike="noStrike">
              <a:solidFill>
                <a:srgbClr val="000000"/>
              </a:solidFill>
              <a:latin typeface="Arial"/>
              <a:ea typeface="Arial"/>
              <a:cs typeface="Arial"/>
              <a:sym typeface="Arial"/>
            </a:endParaRPr>
          </a:p>
        </p:txBody>
      </p:sp>
      <p:cxnSp>
        <p:nvCxnSpPr>
          <p:cNvPr id="149" name="Google Shape;149;gc464bb7e25_1_66"/>
          <p:cNvCxnSpPr/>
          <p:nvPr/>
        </p:nvCxnSpPr>
        <p:spPr>
          <a:xfrm>
            <a:off x="418675" y="1811883"/>
            <a:ext cx="270900" cy="0"/>
          </a:xfrm>
          <a:prstGeom prst="straightConnector1">
            <a:avLst/>
          </a:prstGeom>
          <a:noFill/>
          <a:ln cap="flat" cmpd="sng" w="9525">
            <a:solidFill>
              <a:schemeClr val="lt2"/>
            </a:solidFill>
            <a:prstDash val="solid"/>
            <a:round/>
            <a:headEnd len="sm" w="sm" type="none"/>
            <a:tailEnd len="sm" w="sm" type="none"/>
          </a:ln>
        </p:spPr>
      </p:cxnSp>
      <p:sp>
        <p:nvSpPr>
          <p:cNvPr id="150" name="Google Shape;150;gc464bb7e25_1_66"/>
          <p:cNvSpPr txBox="1"/>
          <p:nvPr>
            <p:ph idx="1" type="body"/>
          </p:nvPr>
        </p:nvSpPr>
        <p:spPr>
          <a:xfrm>
            <a:off x="217675" y="1050350"/>
            <a:ext cx="7055400" cy="3396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sz="1200">
                <a:solidFill>
                  <a:srgbClr val="666666"/>
                </a:solidFill>
                <a:highlight>
                  <a:srgbClr val="FFFFFF"/>
                </a:highlight>
              </a:rPr>
              <a:t>Un contenido estático es aquel texto que permanece de forma permanente en una página web, el cual solo puede ser actualizado por el desarrollador o administrador web. No se modifica de forma automática por medio de un backend. Por ejemplo, una página creada con html y css que no conecte a una DB o una api va a mostrar siempre lo mismo. Es un sitio que una vez que está en la web va a requerir relativamente poco mantenimiento. Un negocio puede funcionar bien con contenido estático, si no suele actualizar sus productos, por ejemplo.</a:t>
            </a:r>
            <a:endParaRPr sz="1200">
              <a:solidFill>
                <a:srgbClr val="666666"/>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666666"/>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666666"/>
                </a:solidFill>
                <a:highlight>
                  <a:srgbClr val="FFFFFF"/>
                </a:highlight>
              </a:rPr>
              <a:t>Contenido dinámico, por el contrario, va cambiando de forma constante, usualmente recibiendo datos desde una api o desde un backend; es un tipo de contenido que carga recursos que pueden modificarse por diversos motivos. Ese es un sitio que tiene una velocidad de cambio mucho mayor, como puede ser un diario, un portal de clima, etc.</a:t>
            </a:r>
            <a:endParaRPr sz="1200">
              <a:solidFill>
                <a:srgbClr val="666666"/>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666666"/>
              </a:solidFill>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666666"/>
                </a:solidFill>
                <a:highlight>
                  <a:srgbClr val="FFFFFF"/>
                </a:highlight>
              </a:rPr>
              <a:t>Si servimos html que no requiere cambiar, es estático. Si por el contrario estuviéramos trabajando con un JSON leyendo y escribiendo data, el contenido sería dinámico.</a:t>
            </a:r>
            <a:endParaRPr sz="1200">
              <a:solidFill>
                <a:srgbClr val="666666"/>
              </a:solidFill>
              <a:highlight>
                <a:srgbClr val="FFFFFF"/>
              </a:highlight>
            </a:endParaRPr>
          </a:p>
        </p:txBody>
      </p:sp>
      <p:cxnSp>
        <p:nvCxnSpPr>
          <p:cNvPr id="151" name="Google Shape;151;gc464bb7e25_1_66"/>
          <p:cNvCxnSpPr/>
          <p:nvPr/>
        </p:nvCxnSpPr>
        <p:spPr>
          <a:xfrm>
            <a:off x="5012725" y="1811883"/>
            <a:ext cx="270900" cy="0"/>
          </a:xfrm>
          <a:prstGeom prst="straightConnector1">
            <a:avLst/>
          </a:prstGeom>
          <a:noFill/>
          <a:ln cap="flat" cmpd="sng" w="9525">
            <a:solidFill>
              <a:schemeClr val="lt2"/>
            </a:solidFill>
            <a:prstDash val="solid"/>
            <a:round/>
            <a:headEnd len="sm" w="sm" type="none"/>
            <a:tailEnd len="sm" w="sm" type="none"/>
          </a:ln>
        </p:spPr>
      </p:cxnSp>
      <p:pic>
        <p:nvPicPr>
          <p:cNvPr id="152" name="Google Shape;152;gc464bb7e25_1_66"/>
          <p:cNvPicPr preferRelativeResize="0"/>
          <p:nvPr/>
        </p:nvPicPr>
        <p:blipFill rotWithShape="1">
          <a:blip r:embed="rId3">
            <a:alphaModFix/>
          </a:blip>
          <a:srcRect b="0" l="0" r="0" t="0"/>
          <a:stretch/>
        </p:blipFill>
        <p:spPr>
          <a:xfrm>
            <a:off x="0" y="-90550"/>
            <a:ext cx="1627250" cy="90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c464bb7e25_1_42"/>
          <p:cNvSpPr txBox="1"/>
          <p:nvPr>
            <p:ph idx="1" type="subTitle"/>
          </p:nvPr>
        </p:nvSpPr>
        <p:spPr>
          <a:xfrm>
            <a:off x="546650" y="1291000"/>
            <a:ext cx="8155500" cy="135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s">
                <a:solidFill>
                  <a:srgbClr val="FFFFFF"/>
                </a:solidFill>
              </a:rPr>
              <a:t>Con JS asincrónico siempre se tiene que tener en cuenta que </a:t>
            </a:r>
            <a:r>
              <a:rPr i="1" lang="es">
                <a:solidFill>
                  <a:srgbClr val="FFFFFF"/>
                </a:solidFill>
              </a:rPr>
              <a:t>algo puede fallar</a:t>
            </a:r>
            <a:r>
              <a:rPr lang="es">
                <a:solidFill>
                  <a:srgbClr val="FFFFFF"/>
                </a:solidFill>
              </a:rPr>
              <a:t>. En este ejemplo, vemos el server que creamos al principio, pero ahora tenemos un segundo parámetro. Si algo fallara, va a loguear el error, sino, va a funcionar normalmente.</a:t>
            </a:r>
            <a:endParaRPr>
              <a:solidFill>
                <a:srgbClr val="FFFFFF"/>
              </a:solidFill>
            </a:endParaRPr>
          </a:p>
          <a:p>
            <a:pPr indent="0" lvl="0" marL="0" marR="0" rtl="0" algn="l">
              <a:lnSpc>
                <a:spcPct val="100000"/>
              </a:lnSpc>
              <a:spcBef>
                <a:spcPts val="0"/>
              </a:spcBef>
              <a:spcAft>
                <a:spcPts val="0"/>
              </a:spcAft>
              <a:buClr>
                <a:srgbClr val="000000"/>
              </a:buClr>
              <a:buSzPts val="1800"/>
              <a:buFont typeface="Arial"/>
              <a:buNone/>
            </a:pPr>
            <a:r>
              <a:t/>
            </a:r>
            <a:endParaRPr>
              <a:solidFill>
                <a:srgbClr val="FFFFFF"/>
              </a:solidFill>
            </a:endParaRPr>
          </a:p>
          <a:p>
            <a:pPr indent="0" lvl="0" marL="0" marR="0" rtl="0" algn="l">
              <a:lnSpc>
                <a:spcPct val="100000"/>
              </a:lnSpc>
              <a:spcBef>
                <a:spcPts val="0"/>
              </a:spcBef>
              <a:spcAft>
                <a:spcPts val="0"/>
              </a:spcAft>
              <a:buClr>
                <a:srgbClr val="000000"/>
              </a:buClr>
              <a:buSzPts val="1800"/>
              <a:buFont typeface="Arial"/>
              <a:buNone/>
            </a:pPr>
            <a:r>
              <a:rPr lang="es">
                <a:solidFill>
                  <a:srgbClr val="FFFFFF"/>
                </a:solidFill>
              </a:rPr>
              <a:t>Cuando necesitamos que algo pase </a:t>
            </a:r>
            <a:r>
              <a:rPr i="1" lang="es">
                <a:solidFill>
                  <a:srgbClr val="FFFFFF"/>
                </a:solidFill>
              </a:rPr>
              <a:t>después</a:t>
            </a:r>
            <a:r>
              <a:rPr lang="es">
                <a:solidFill>
                  <a:srgbClr val="FFFFFF"/>
                </a:solidFill>
              </a:rPr>
              <a:t> de otra cosa, podemos usar then, catch, finally... pero eso lo vamos a ver más adelante!</a:t>
            </a:r>
            <a:endParaRPr>
              <a:solidFill>
                <a:srgbClr val="FFFFFF"/>
              </a:solidFill>
            </a:endParaRPr>
          </a:p>
        </p:txBody>
      </p:sp>
      <p:sp>
        <p:nvSpPr>
          <p:cNvPr id="158" name="Google Shape;158;gc464bb7e25_1_42"/>
          <p:cNvSpPr txBox="1"/>
          <p:nvPr>
            <p:ph type="title"/>
          </p:nvPr>
        </p:nvSpPr>
        <p:spPr>
          <a:xfrm>
            <a:off x="387900" y="534225"/>
            <a:ext cx="8368200" cy="68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 sz="3700">
                <a:solidFill>
                  <a:srgbClr val="FFFFFF"/>
                </a:solidFill>
              </a:rPr>
              <a:t>Cómo se manejan los errores?</a:t>
            </a:r>
            <a:endParaRPr sz="3700">
              <a:solidFill>
                <a:srgbClr val="FFFFFF"/>
              </a:solidFill>
            </a:endParaRPr>
          </a:p>
        </p:txBody>
      </p:sp>
      <p:pic>
        <p:nvPicPr>
          <p:cNvPr id="159" name="Google Shape;159;gc464bb7e25_1_42"/>
          <p:cNvPicPr preferRelativeResize="0"/>
          <p:nvPr/>
        </p:nvPicPr>
        <p:blipFill rotWithShape="1">
          <a:blip r:embed="rId3">
            <a:alphaModFix/>
          </a:blip>
          <a:srcRect b="0" l="0" r="0" t="0"/>
          <a:stretch/>
        </p:blipFill>
        <p:spPr>
          <a:xfrm>
            <a:off x="30650" y="-37200"/>
            <a:ext cx="1660275" cy="922375"/>
          </a:xfrm>
          <a:prstGeom prst="rect">
            <a:avLst/>
          </a:prstGeom>
          <a:noFill/>
          <a:ln>
            <a:noFill/>
          </a:ln>
        </p:spPr>
      </p:pic>
      <p:pic>
        <p:nvPicPr>
          <p:cNvPr id="160" name="Google Shape;160;gc464bb7e25_1_42"/>
          <p:cNvPicPr preferRelativeResize="0"/>
          <p:nvPr/>
        </p:nvPicPr>
        <p:blipFill>
          <a:blip r:embed="rId4">
            <a:alphaModFix/>
          </a:blip>
          <a:stretch>
            <a:fillRect/>
          </a:stretch>
        </p:blipFill>
        <p:spPr>
          <a:xfrm>
            <a:off x="546650" y="2800625"/>
            <a:ext cx="4828767" cy="219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c464bb7e25_1_80"/>
          <p:cNvSpPr txBox="1"/>
          <p:nvPr>
            <p:ph type="title"/>
          </p:nvPr>
        </p:nvSpPr>
        <p:spPr>
          <a:xfrm>
            <a:off x="387900" y="458025"/>
            <a:ext cx="8368200" cy="68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 sz="3200">
                <a:solidFill>
                  <a:srgbClr val="FFFFFF"/>
                </a:solidFill>
              </a:rPr>
              <a:t>Sirviendo contenido estático con Node:</a:t>
            </a:r>
            <a:endParaRPr sz="3200">
              <a:solidFill>
                <a:srgbClr val="FFFFFF"/>
              </a:solidFill>
            </a:endParaRPr>
          </a:p>
        </p:txBody>
      </p:sp>
      <p:sp>
        <p:nvSpPr>
          <p:cNvPr id="166" name="Google Shape;166;gc464bb7e25_1_80"/>
          <p:cNvSpPr txBox="1"/>
          <p:nvPr/>
        </p:nvSpPr>
        <p:spPr>
          <a:xfrm>
            <a:off x="5539700" y="1386700"/>
            <a:ext cx="3148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FFFFFF"/>
              </a:solidFill>
              <a:latin typeface="Roboto"/>
              <a:ea typeface="Roboto"/>
              <a:cs typeface="Roboto"/>
              <a:sym typeface="Roboto"/>
            </a:endParaRPr>
          </a:p>
        </p:txBody>
      </p:sp>
      <p:pic>
        <p:nvPicPr>
          <p:cNvPr id="167" name="Google Shape;167;gc464bb7e25_1_80"/>
          <p:cNvPicPr preferRelativeResize="0"/>
          <p:nvPr/>
        </p:nvPicPr>
        <p:blipFill rotWithShape="1">
          <a:blip r:embed="rId3">
            <a:alphaModFix/>
          </a:blip>
          <a:srcRect b="0" l="0" r="0" t="0"/>
          <a:stretch/>
        </p:blipFill>
        <p:spPr>
          <a:xfrm>
            <a:off x="30650" y="-37200"/>
            <a:ext cx="1660275" cy="922375"/>
          </a:xfrm>
          <a:prstGeom prst="rect">
            <a:avLst/>
          </a:prstGeom>
          <a:noFill/>
          <a:ln>
            <a:noFill/>
          </a:ln>
        </p:spPr>
      </p:pic>
      <p:pic>
        <p:nvPicPr>
          <p:cNvPr id="168" name="Google Shape;168;gc464bb7e25_1_80"/>
          <p:cNvPicPr preferRelativeResize="0"/>
          <p:nvPr/>
        </p:nvPicPr>
        <p:blipFill>
          <a:blip r:embed="rId4">
            <a:alphaModFix/>
          </a:blip>
          <a:stretch>
            <a:fillRect/>
          </a:stretch>
        </p:blipFill>
        <p:spPr>
          <a:xfrm>
            <a:off x="152400" y="1296525"/>
            <a:ext cx="4355005" cy="3694576"/>
          </a:xfrm>
          <a:prstGeom prst="rect">
            <a:avLst/>
          </a:prstGeom>
          <a:noFill/>
          <a:ln>
            <a:noFill/>
          </a:ln>
        </p:spPr>
      </p:pic>
      <p:pic>
        <p:nvPicPr>
          <p:cNvPr id="169" name="Google Shape;169;gc464bb7e25_1_80"/>
          <p:cNvPicPr preferRelativeResize="0"/>
          <p:nvPr/>
        </p:nvPicPr>
        <p:blipFill>
          <a:blip r:embed="rId5">
            <a:alphaModFix/>
          </a:blip>
          <a:stretch>
            <a:fillRect/>
          </a:stretch>
        </p:blipFill>
        <p:spPr>
          <a:xfrm>
            <a:off x="4775600" y="1296525"/>
            <a:ext cx="3873600" cy="825975"/>
          </a:xfrm>
          <a:prstGeom prst="rect">
            <a:avLst/>
          </a:prstGeom>
          <a:noFill/>
          <a:ln>
            <a:noFill/>
          </a:ln>
        </p:spPr>
      </p:pic>
      <p:sp>
        <p:nvSpPr>
          <p:cNvPr id="170" name="Google Shape;170;gc464bb7e25_1_80"/>
          <p:cNvSpPr txBox="1"/>
          <p:nvPr/>
        </p:nvSpPr>
        <p:spPr>
          <a:xfrm>
            <a:off x="4966625" y="2447950"/>
            <a:ext cx="334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FFFF"/>
                </a:solidFill>
              </a:rPr>
              <a:t>Si bien no es muy lindo pasar el html por node de esta forma, podemos guardarlo en una variable... incluso podríamos traerlo desde otro archivo.</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c75d1aabda_0_15"/>
          <p:cNvSpPr txBox="1"/>
          <p:nvPr/>
        </p:nvSpPr>
        <p:spPr>
          <a:xfrm>
            <a:off x="608450" y="711900"/>
            <a:ext cx="7407600" cy="296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t>Actividad:</a:t>
            </a:r>
            <a:endParaRPr sz="2400"/>
          </a:p>
          <a:p>
            <a:pPr indent="0" lvl="0" marL="0" rtl="0" algn="l">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s"/>
              <a:t>crear un servidor de contenido estático. </a:t>
            </a:r>
            <a:endParaRPr/>
          </a:p>
          <a:p>
            <a:pPr indent="-317500" lvl="0" marL="457200" rtl="0" algn="l">
              <a:lnSpc>
                <a:spcPct val="115000"/>
              </a:lnSpc>
              <a:spcBef>
                <a:spcPts val="0"/>
              </a:spcBef>
              <a:spcAft>
                <a:spcPts val="0"/>
              </a:spcAft>
              <a:buSzPts val="1400"/>
              <a:buChar char="●"/>
            </a:pPr>
            <a:r>
              <a:rPr lang="es"/>
              <a:t>El archivo de entrada debe ser server.js</a:t>
            </a:r>
            <a:endParaRPr/>
          </a:p>
          <a:p>
            <a:pPr indent="-317500" lvl="0" marL="457200" rtl="0" algn="l">
              <a:lnSpc>
                <a:spcPct val="115000"/>
              </a:lnSpc>
              <a:spcBef>
                <a:spcPts val="0"/>
              </a:spcBef>
              <a:spcAft>
                <a:spcPts val="0"/>
              </a:spcAft>
              <a:buSzPts val="1400"/>
              <a:buChar char="●"/>
            </a:pPr>
            <a:r>
              <a:rPr lang="es"/>
              <a:t>En vez de usar node server.js, usar nodemon, así podemos ir chequeando el html mientras lo escribimos!</a:t>
            </a:r>
            <a:endParaRPr/>
          </a:p>
          <a:p>
            <a:pPr indent="-317500" lvl="0" marL="457200" rtl="0" algn="l">
              <a:lnSpc>
                <a:spcPct val="115000"/>
              </a:lnSpc>
              <a:spcBef>
                <a:spcPts val="0"/>
              </a:spcBef>
              <a:spcAft>
                <a:spcPts val="0"/>
              </a:spcAft>
              <a:buSzPts val="1400"/>
              <a:buChar char="●"/>
            </a:pPr>
            <a:r>
              <a:rPr lang="es"/>
              <a:t>Pasar contenido de página que tenga: h1, p, una lista desordenada, y darle estilo css básico inline.</a:t>
            </a:r>
            <a:endParaRPr/>
          </a:p>
          <a:p>
            <a:pPr indent="-317500" lvl="0" marL="457200" rtl="0" algn="l">
              <a:lnSpc>
                <a:spcPct val="115000"/>
              </a:lnSpc>
              <a:spcBef>
                <a:spcPts val="0"/>
              </a:spcBef>
              <a:spcAft>
                <a:spcPts val="0"/>
              </a:spcAft>
              <a:buSzPts val="1400"/>
              <a:buChar char="●"/>
            </a:pPr>
            <a:r>
              <a:rPr lang="es"/>
              <a:t>El puerto debe ser el 8000.</a:t>
            </a:r>
            <a:endParaRPr/>
          </a:p>
          <a:p>
            <a:pPr indent="-317500" lvl="0" marL="457200" rtl="0" algn="l">
              <a:lnSpc>
                <a:spcPct val="115000"/>
              </a:lnSpc>
              <a:spcBef>
                <a:spcPts val="0"/>
              </a:spcBef>
              <a:spcAft>
                <a:spcPts val="0"/>
              </a:spcAft>
              <a:buSzPts val="1400"/>
              <a:buChar char="●"/>
            </a:pPr>
            <a:r>
              <a:rPr lang="es"/>
              <a:t>En el success del listen, usar backticks en vez de +.</a:t>
            </a:r>
            <a:endParaRPr/>
          </a:p>
          <a:p>
            <a:pPr indent="0" lvl="0" marL="0" rtl="0" algn="l">
              <a:lnSpc>
                <a:spcPct val="115000"/>
              </a:lnSpc>
              <a:spcBef>
                <a:spcPts val="0"/>
              </a:spcBef>
              <a:spcAft>
                <a:spcPts val="0"/>
              </a:spcAft>
              <a:buNone/>
            </a:pPr>
            <a:r>
              <a:t/>
            </a:r>
            <a:endParaRPr/>
          </a:p>
        </p:txBody>
      </p:sp>
      <p:pic>
        <p:nvPicPr>
          <p:cNvPr id="176" name="Google Shape;176;gc75d1aabda_0_15"/>
          <p:cNvPicPr preferRelativeResize="0"/>
          <p:nvPr/>
        </p:nvPicPr>
        <p:blipFill rotWithShape="1">
          <a:blip r:embed="rId3">
            <a:alphaModFix/>
          </a:blip>
          <a:srcRect b="0" l="0" r="0" t="0"/>
          <a:stretch/>
        </p:blipFill>
        <p:spPr>
          <a:xfrm>
            <a:off x="30650" y="-37200"/>
            <a:ext cx="1660275" cy="922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c8f9aeb009_0_28"/>
          <p:cNvSpPr txBox="1"/>
          <p:nvPr>
            <p:ph type="title"/>
          </p:nvPr>
        </p:nvSpPr>
        <p:spPr>
          <a:xfrm>
            <a:off x="387900" y="458025"/>
            <a:ext cx="8368200" cy="43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500">
                <a:solidFill>
                  <a:srgbClr val="FFFFFF"/>
                </a:solidFill>
              </a:rPr>
              <a:t>Qué es req/res?</a:t>
            </a:r>
            <a:endParaRPr sz="2500">
              <a:solidFill>
                <a:srgbClr val="FFFFFF"/>
              </a:solidFill>
            </a:endParaRPr>
          </a:p>
          <a:p>
            <a:pPr indent="0" lvl="0" marL="0" rtl="0" algn="l">
              <a:spcBef>
                <a:spcPts val="0"/>
              </a:spcBef>
              <a:spcAft>
                <a:spcPts val="0"/>
              </a:spcAft>
              <a:buNone/>
            </a:pPr>
            <a:r>
              <a:t/>
            </a:r>
            <a:endParaRPr sz="2500">
              <a:solidFill>
                <a:srgbClr val="FFFFFF"/>
              </a:solidFill>
            </a:endParaRPr>
          </a:p>
          <a:p>
            <a:pPr indent="0" lvl="0" marL="0" rtl="0" algn="l">
              <a:spcBef>
                <a:spcPts val="0"/>
              </a:spcBef>
              <a:spcAft>
                <a:spcPts val="0"/>
              </a:spcAft>
              <a:buNone/>
            </a:pPr>
            <a:r>
              <a:rPr b="1" lang="es">
                <a:solidFill>
                  <a:srgbClr val="FFFFFF"/>
                </a:solidFill>
              </a:rPr>
              <a:t>req</a:t>
            </a:r>
            <a:r>
              <a:rPr lang="es">
                <a:solidFill>
                  <a:srgbClr val="FFFFFF"/>
                </a:solidFill>
              </a:rPr>
              <a:t> =&gt; es un objeto que contiene información acerca del request http de ese evento. Podemos pasar req.url, y vamos a recibir la ruta desde la que se solicitó, req.method y vamos a recibir si es get, post, etc. req.headers va a traernos todo lo que se pasa por el &lt;head&gt; </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b="1" lang="es">
                <a:solidFill>
                  <a:srgbClr val="FFFFFF"/>
                </a:solidFill>
              </a:rPr>
              <a:t>res</a:t>
            </a:r>
            <a:r>
              <a:rPr lang="es">
                <a:solidFill>
                  <a:srgbClr val="FFFFFF"/>
                </a:solidFill>
              </a:rPr>
              <a:t> =&gt; Argumento de </a:t>
            </a:r>
            <a:r>
              <a:rPr lang="es">
                <a:solidFill>
                  <a:srgbClr val="FFFFFF"/>
                </a:solidFill>
                <a:uFill>
                  <a:noFill/>
                </a:uFill>
                <a:hlinkClick r:id="rId3">
                  <a:extLst>
                    <a:ext uri="{A12FA001-AC4F-418D-AE19-62706E023703}">
                      <ahyp:hlinkClr val="tx"/>
                    </a:ext>
                  </a:extLst>
                </a:hlinkClick>
              </a:rPr>
              <a:t>respuesta</a:t>
            </a:r>
            <a:r>
              <a:rPr lang="es">
                <a:solidFill>
                  <a:srgbClr val="FFFFFF"/>
                </a:solidFill>
              </a:rPr>
              <a:t> HTTP  Es donde se envían respuestas.</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182" name="Google Shape;182;gc8f9aeb009_0_28"/>
          <p:cNvSpPr txBox="1"/>
          <p:nvPr/>
        </p:nvSpPr>
        <p:spPr>
          <a:xfrm>
            <a:off x="2801675" y="856075"/>
            <a:ext cx="63600" cy="3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ca6aaff2fa_0_13"/>
          <p:cNvSpPr txBox="1"/>
          <p:nvPr/>
        </p:nvSpPr>
        <p:spPr>
          <a:xfrm>
            <a:off x="141500" y="205175"/>
            <a:ext cx="649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En req pueden venir muchísimos datos, los cuales podemos acceder y usar (aunque obviamente muchos de ellos no van a sernos necesarios):</a:t>
            </a:r>
            <a:endParaRPr/>
          </a:p>
        </p:txBody>
      </p:sp>
      <p:pic>
        <p:nvPicPr>
          <p:cNvPr id="188" name="Google Shape;188;gca6aaff2fa_0_13"/>
          <p:cNvPicPr preferRelativeResize="0"/>
          <p:nvPr/>
        </p:nvPicPr>
        <p:blipFill>
          <a:blip r:embed="rId3">
            <a:alphaModFix/>
          </a:blip>
          <a:stretch>
            <a:fillRect/>
          </a:stretch>
        </p:blipFill>
        <p:spPr>
          <a:xfrm>
            <a:off x="244375" y="820775"/>
            <a:ext cx="4416697" cy="4017925"/>
          </a:xfrm>
          <a:prstGeom prst="rect">
            <a:avLst/>
          </a:prstGeom>
          <a:noFill/>
          <a:ln>
            <a:noFill/>
          </a:ln>
        </p:spPr>
      </p:pic>
      <p:pic>
        <p:nvPicPr>
          <p:cNvPr id="189" name="Google Shape;189;gca6aaff2fa_0_13"/>
          <p:cNvPicPr preferRelativeResize="0"/>
          <p:nvPr/>
        </p:nvPicPr>
        <p:blipFill>
          <a:blip r:embed="rId4">
            <a:alphaModFix/>
          </a:blip>
          <a:stretch>
            <a:fillRect/>
          </a:stretch>
        </p:blipFill>
        <p:spPr>
          <a:xfrm>
            <a:off x="4756872" y="1128675"/>
            <a:ext cx="4178128" cy="35331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gca6aaff2fa_0_20"/>
          <p:cNvPicPr preferRelativeResize="0"/>
          <p:nvPr/>
        </p:nvPicPr>
        <p:blipFill>
          <a:blip r:embed="rId3">
            <a:alphaModFix/>
          </a:blip>
          <a:stretch>
            <a:fillRect/>
          </a:stretch>
        </p:blipFill>
        <p:spPr>
          <a:xfrm>
            <a:off x="152400" y="152400"/>
            <a:ext cx="4711474" cy="4467549"/>
          </a:xfrm>
          <a:prstGeom prst="rect">
            <a:avLst/>
          </a:prstGeom>
          <a:noFill/>
          <a:ln>
            <a:noFill/>
          </a:ln>
        </p:spPr>
      </p:pic>
      <p:sp>
        <p:nvSpPr>
          <p:cNvPr id="195" name="Google Shape;195;gca6aaff2fa_0_20"/>
          <p:cNvSpPr txBox="1"/>
          <p:nvPr/>
        </p:nvSpPr>
        <p:spPr>
          <a:xfrm>
            <a:off x="169800" y="4711925"/>
            <a:ext cx="735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Info robada de acá: </a:t>
            </a:r>
            <a:r>
              <a:rPr lang="es" u="sng">
                <a:solidFill>
                  <a:schemeClr val="hlink"/>
                </a:solidFill>
                <a:hlinkClick r:id="rId4"/>
              </a:rPr>
              <a:t>https://www.tutorialspoint.com/nodejs/nodejs_request_object.htm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ca6aaff2fa_0_60"/>
          <p:cNvSpPr txBox="1"/>
          <p:nvPr/>
        </p:nvSpPr>
        <p:spPr>
          <a:xfrm>
            <a:off x="318375" y="325450"/>
            <a:ext cx="6374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300"/>
              <a:t>Res</a:t>
            </a:r>
            <a:endParaRPr sz="2300"/>
          </a:p>
          <a:p>
            <a:pPr indent="0" lvl="0" marL="0" rtl="0" algn="l">
              <a:spcBef>
                <a:spcPts val="0"/>
              </a:spcBef>
              <a:spcAft>
                <a:spcPts val="0"/>
              </a:spcAft>
              <a:buNone/>
            </a:pPr>
            <a:r>
              <a:t/>
            </a:r>
            <a:endParaRPr/>
          </a:p>
          <a:p>
            <a:pPr indent="0" lvl="0" marL="0" rtl="0" algn="l">
              <a:spcBef>
                <a:spcPts val="0"/>
              </a:spcBef>
              <a:spcAft>
                <a:spcPts val="0"/>
              </a:spcAft>
              <a:buNone/>
            </a:pPr>
            <a:r>
              <a:rPr lang="es"/>
              <a:t>Res es el objeto de response, y en él podemos pasar headers, fragmentos de HTML, cerrar la respuesta, etc.</a:t>
            </a:r>
            <a:endParaRPr/>
          </a:p>
        </p:txBody>
      </p:sp>
      <p:pic>
        <p:nvPicPr>
          <p:cNvPr id="201" name="Google Shape;201;gca6aaff2fa_0_60"/>
          <p:cNvPicPr preferRelativeResize="0"/>
          <p:nvPr/>
        </p:nvPicPr>
        <p:blipFill>
          <a:blip r:embed="rId3">
            <a:alphaModFix/>
          </a:blip>
          <a:stretch>
            <a:fillRect/>
          </a:stretch>
        </p:blipFill>
        <p:spPr>
          <a:xfrm>
            <a:off x="350475" y="1544150"/>
            <a:ext cx="3990975" cy="942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ca6aaff2fa_0_29"/>
          <p:cNvSpPr txBox="1"/>
          <p:nvPr/>
        </p:nvSpPr>
        <p:spPr>
          <a:xfrm>
            <a:off x="460450" y="253650"/>
            <a:ext cx="7478400" cy="393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100"/>
              <a:t>Qué es REST?</a:t>
            </a:r>
            <a:endParaRPr sz="2100"/>
          </a:p>
          <a:p>
            <a:pPr indent="0" lvl="0" marL="0" rtl="0" algn="l">
              <a:spcBef>
                <a:spcPts val="0"/>
              </a:spcBef>
              <a:spcAft>
                <a:spcPts val="0"/>
              </a:spcAft>
              <a:buNone/>
            </a:pPr>
            <a:r>
              <a:t/>
            </a:r>
            <a:endParaRPr/>
          </a:p>
          <a:p>
            <a:pPr indent="0" lvl="0" marL="0" rtl="0" algn="l">
              <a:spcBef>
                <a:spcPts val="0"/>
              </a:spcBef>
              <a:spcAft>
                <a:spcPts val="0"/>
              </a:spcAft>
              <a:buNone/>
            </a:pPr>
            <a:r>
              <a:rPr lang="es"/>
              <a:t>REST significa </a:t>
            </a:r>
            <a:r>
              <a:rPr lang="es" sz="1200">
                <a:solidFill>
                  <a:schemeClr val="dk1"/>
                </a:solidFill>
                <a:highlight>
                  <a:srgbClr val="FFFFFF"/>
                </a:highlight>
              </a:rPr>
              <a:t>REpresentational State Transfer. Es un tipo de arquitectura muy escalable y simple.</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304800" lvl="0" marL="457200" rtl="0" algn="l">
              <a:lnSpc>
                <a:spcPct val="157500"/>
              </a:lnSpc>
              <a:spcBef>
                <a:spcPts val="1600"/>
              </a:spcBef>
              <a:spcAft>
                <a:spcPts val="0"/>
              </a:spcAft>
              <a:buClr>
                <a:srgbClr val="333333"/>
              </a:buClr>
              <a:buSzPts val="1200"/>
              <a:buChar char="●"/>
            </a:pPr>
            <a:r>
              <a:rPr lang="es" sz="1200">
                <a:solidFill>
                  <a:srgbClr val="333333"/>
                </a:solidFill>
                <a:highlight>
                  <a:srgbClr val="FFFFFF"/>
                </a:highlight>
              </a:rPr>
              <a:t>Es un protocolo </a:t>
            </a:r>
            <a:r>
              <a:rPr b="1" lang="es" sz="1200">
                <a:solidFill>
                  <a:srgbClr val="333333"/>
                </a:solidFill>
                <a:highlight>
                  <a:srgbClr val="FFFFFF"/>
                </a:highlight>
              </a:rPr>
              <a:t>sin estado</a:t>
            </a:r>
            <a:r>
              <a:rPr lang="es" sz="1200">
                <a:solidFill>
                  <a:srgbClr val="333333"/>
                </a:solidFill>
                <a:highlight>
                  <a:srgbClr val="FFFFFF"/>
                </a:highlight>
              </a:rPr>
              <a:t>, debido a que no se guarda la información en el servidor. Es decir, toda la información será enviada por el cliente en cada mensaje HTTP, consiguiendo un ahorro en variables de sesión y almacenamiento interno del servidor.</a:t>
            </a:r>
            <a:endParaRPr sz="1200">
              <a:solidFill>
                <a:srgbClr val="333333"/>
              </a:solidFill>
              <a:highlight>
                <a:srgbClr val="FFFFFF"/>
              </a:highlight>
            </a:endParaRPr>
          </a:p>
          <a:p>
            <a:pPr indent="-304800" lvl="0" marL="457200" rtl="0" algn="l">
              <a:lnSpc>
                <a:spcPct val="157500"/>
              </a:lnSpc>
              <a:spcBef>
                <a:spcPts val="0"/>
              </a:spcBef>
              <a:spcAft>
                <a:spcPts val="0"/>
              </a:spcAft>
              <a:buClr>
                <a:srgbClr val="333333"/>
              </a:buClr>
              <a:buSzPts val="1200"/>
              <a:buChar char="●"/>
            </a:pPr>
            <a:r>
              <a:rPr lang="es" sz="1200">
                <a:solidFill>
                  <a:srgbClr val="333333"/>
                </a:solidFill>
                <a:highlight>
                  <a:srgbClr val="FFFFFF"/>
                </a:highlight>
              </a:rPr>
              <a:t>Presenta un conjunto de operaciones bien definidas, siendo las más importantes </a:t>
            </a:r>
            <a:r>
              <a:rPr i="1" lang="es" sz="1200">
                <a:solidFill>
                  <a:srgbClr val="333333"/>
                </a:solidFill>
                <a:highlight>
                  <a:srgbClr val="FFFFFF"/>
                </a:highlight>
              </a:rPr>
              <a:t>GET</a:t>
            </a:r>
            <a:r>
              <a:rPr lang="es" sz="1200">
                <a:solidFill>
                  <a:srgbClr val="333333"/>
                </a:solidFill>
                <a:highlight>
                  <a:srgbClr val="FFFFFF"/>
                </a:highlight>
              </a:rPr>
              <a:t>, </a:t>
            </a:r>
            <a:r>
              <a:rPr i="1" lang="es" sz="1200">
                <a:solidFill>
                  <a:srgbClr val="333333"/>
                </a:solidFill>
                <a:highlight>
                  <a:srgbClr val="FFFFFF"/>
                </a:highlight>
              </a:rPr>
              <a:t>POST</a:t>
            </a:r>
            <a:r>
              <a:rPr lang="es" sz="1200">
                <a:solidFill>
                  <a:srgbClr val="333333"/>
                </a:solidFill>
                <a:highlight>
                  <a:srgbClr val="FFFFFF"/>
                </a:highlight>
              </a:rPr>
              <a:t>, </a:t>
            </a:r>
            <a:r>
              <a:rPr i="1" lang="es" sz="1200">
                <a:solidFill>
                  <a:srgbClr val="333333"/>
                </a:solidFill>
                <a:highlight>
                  <a:srgbClr val="FFFFFF"/>
                </a:highlight>
              </a:rPr>
              <a:t>PUT</a:t>
            </a:r>
            <a:r>
              <a:rPr lang="es" sz="1200">
                <a:solidFill>
                  <a:srgbClr val="333333"/>
                </a:solidFill>
                <a:highlight>
                  <a:srgbClr val="FFFFFF"/>
                </a:highlight>
              </a:rPr>
              <a:t> y </a:t>
            </a:r>
            <a:r>
              <a:rPr i="1" lang="es" sz="1200">
                <a:solidFill>
                  <a:srgbClr val="333333"/>
                </a:solidFill>
                <a:highlight>
                  <a:srgbClr val="FFFFFF"/>
                </a:highlight>
              </a:rPr>
              <a:t>DELETE</a:t>
            </a:r>
            <a:r>
              <a:rPr lang="es" sz="1200">
                <a:solidFill>
                  <a:srgbClr val="333333"/>
                </a:solidFill>
                <a:highlight>
                  <a:srgbClr val="FFFFFF"/>
                </a:highlight>
              </a:rPr>
              <a:t>, que se emplea en todos los recursos.</a:t>
            </a:r>
            <a:endParaRPr sz="1200">
              <a:solidFill>
                <a:srgbClr val="333333"/>
              </a:solidFill>
              <a:highlight>
                <a:srgbClr val="FFFFFF"/>
              </a:highlight>
            </a:endParaRPr>
          </a:p>
          <a:p>
            <a:pPr indent="-304800" lvl="0" marL="457200" rtl="0" algn="l">
              <a:lnSpc>
                <a:spcPct val="157500"/>
              </a:lnSpc>
              <a:spcBef>
                <a:spcPts val="0"/>
              </a:spcBef>
              <a:spcAft>
                <a:spcPts val="0"/>
              </a:spcAft>
              <a:buClr>
                <a:srgbClr val="333333"/>
              </a:buClr>
              <a:buSzPts val="1200"/>
              <a:buChar char="●"/>
            </a:pPr>
            <a:r>
              <a:rPr lang="es" sz="1200">
                <a:solidFill>
                  <a:srgbClr val="333333"/>
                </a:solidFill>
                <a:highlight>
                  <a:srgbClr val="FFFFFF"/>
                </a:highlight>
              </a:rPr>
              <a:t>Utiliza </a:t>
            </a:r>
            <a:r>
              <a:rPr b="1" lang="es" sz="1200">
                <a:solidFill>
                  <a:srgbClr val="333333"/>
                </a:solidFill>
                <a:highlight>
                  <a:srgbClr val="FFFFFF"/>
                </a:highlight>
              </a:rPr>
              <a:t>URIs</a:t>
            </a:r>
            <a:r>
              <a:rPr lang="es" sz="1200">
                <a:solidFill>
                  <a:srgbClr val="333333"/>
                </a:solidFill>
                <a:highlight>
                  <a:srgbClr val="FFFFFF"/>
                </a:highlight>
              </a:rPr>
              <a:t> únicas siguiendo una sintaxis universal. </a:t>
            </a:r>
            <a:endParaRPr sz="1200">
              <a:solidFill>
                <a:srgbClr val="333333"/>
              </a:solidFill>
              <a:highlight>
                <a:srgbClr val="FFFFFF"/>
              </a:highlight>
            </a:endParaRPr>
          </a:p>
          <a:p>
            <a:pPr indent="-304800" lvl="0" marL="457200" rtl="0" algn="l">
              <a:lnSpc>
                <a:spcPct val="157500"/>
              </a:lnSpc>
              <a:spcBef>
                <a:spcPts val="0"/>
              </a:spcBef>
              <a:spcAft>
                <a:spcPts val="0"/>
              </a:spcAft>
              <a:buClr>
                <a:srgbClr val="333333"/>
              </a:buClr>
              <a:buSzPts val="1200"/>
              <a:buChar char="●"/>
            </a:pPr>
            <a:r>
              <a:rPr lang="es" sz="1200">
                <a:solidFill>
                  <a:srgbClr val="333333"/>
                </a:solidFill>
                <a:highlight>
                  <a:srgbClr val="FFFFFF"/>
                </a:highlight>
              </a:rPr>
              <a:t>Emplea </a:t>
            </a:r>
            <a:r>
              <a:rPr i="1" lang="es" sz="1200">
                <a:solidFill>
                  <a:srgbClr val="333333"/>
                </a:solidFill>
                <a:highlight>
                  <a:srgbClr val="FFFFFF"/>
                </a:highlight>
              </a:rPr>
              <a:t>hipermedios</a:t>
            </a:r>
            <a:r>
              <a:rPr lang="es" sz="1200">
                <a:solidFill>
                  <a:srgbClr val="333333"/>
                </a:solidFill>
                <a:highlight>
                  <a:srgbClr val="FFFFFF"/>
                </a:highlight>
              </a:rPr>
              <a:t> para representar la información, que suelen ser </a:t>
            </a:r>
            <a:r>
              <a:rPr b="1" lang="es" sz="1200">
                <a:solidFill>
                  <a:srgbClr val="333333"/>
                </a:solidFill>
                <a:highlight>
                  <a:srgbClr val="FFFFFF"/>
                </a:highlight>
              </a:rPr>
              <a:t>HTML</a:t>
            </a:r>
            <a:r>
              <a:rPr lang="es" sz="1200">
                <a:solidFill>
                  <a:srgbClr val="333333"/>
                </a:solidFill>
                <a:highlight>
                  <a:srgbClr val="FFFFFF"/>
                </a:highlight>
              </a:rPr>
              <a:t>, </a:t>
            </a:r>
            <a:r>
              <a:rPr b="1" lang="es" sz="1200">
                <a:solidFill>
                  <a:srgbClr val="333333"/>
                </a:solidFill>
                <a:highlight>
                  <a:srgbClr val="FFFFFF"/>
                </a:highlight>
              </a:rPr>
              <a:t>XML</a:t>
            </a:r>
            <a:r>
              <a:rPr lang="es" sz="1200">
                <a:solidFill>
                  <a:srgbClr val="333333"/>
                </a:solidFill>
                <a:highlight>
                  <a:srgbClr val="FFFFFF"/>
                </a:highlight>
              </a:rPr>
              <a:t> o </a:t>
            </a:r>
            <a:r>
              <a:rPr b="1" lang="es" sz="1200">
                <a:solidFill>
                  <a:srgbClr val="333333"/>
                </a:solidFill>
                <a:highlight>
                  <a:srgbClr val="FFFFFF"/>
                </a:highlight>
              </a:rPr>
              <a:t>JSON</a:t>
            </a:r>
            <a:r>
              <a:rPr lang="es" sz="1200">
                <a:solidFill>
                  <a:srgbClr val="333333"/>
                </a:solidFill>
                <a:highlight>
                  <a:srgbClr val="FFFFFF"/>
                </a:highlight>
              </a:rPr>
              <a:t>.</a:t>
            </a:r>
            <a:endParaRPr sz="1200">
              <a:solidFill>
                <a:srgbClr val="333333"/>
              </a:solidFill>
              <a:highlight>
                <a:srgbClr val="FFFFFF"/>
              </a:highlight>
            </a:endParaRPr>
          </a:p>
          <a:p>
            <a:pPr indent="0" lvl="0" marL="0" rtl="0" algn="l">
              <a:spcBef>
                <a:spcPts val="160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c75d1aabda_0_0"/>
          <p:cNvSpPr txBox="1"/>
          <p:nvPr/>
        </p:nvSpPr>
        <p:spPr>
          <a:xfrm>
            <a:off x="559500" y="373350"/>
            <a:ext cx="7697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t>Comandos de consola útiles!</a:t>
            </a:r>
            <a:endParaRPr sz="2200"/>
          </a:p>
        </p:txBody>
      </p:sp>
      <p:sp>
        <p:nvSpPr>
          <p:cNvPr id="85" name="Google Shape;85;gc75d1aabda_0_0"/>
          <p:cNvSpPr txBox="1"/>
          <p:nvPr/>
        </p:nvSpPr>
        <p:spPr>
          <a:xfrm>
            <a:off x="481100" y="976350"/>
            <a:ext cx="8419200" cy="363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a:t>node -v: versión de node</a:t>
            </a:r>
            <a:endParaRPr/>
          </a:p>
          <a:p>
            <a:pPr indent="0" lvl="0" marL="0" rtl="0" algn="l">
              <a:lnSpc>
                <a:spcPct val="150000"/>
              </a:lnSpc>
              <a:spcBef>
                <a:spcPts val="0"/>
              </a:spcBef>
              <a:spcAft>
                <a:spcPts val="0"/>
              </a:spcAft>
              <a:buNone/>
            </a:pPr>
            <a:r>
              <a:rPr lang="es"/>
              <a:t>mkdir {nombre}: crear directorio</a:t>
            </a:r>
            <a:endParaRPr/>
          </a:p>
          <a:p>
            <a:pPr indent="0" lvl="0" marL="0" rtl="0" algn="l">
              <a:lnSpc>
                <a:spcPct val="150000"/>
              </a:lnSpc>
              <a:spcBef>
                <a:spcPts val="0"/>
              </a:spcBef>
              <a:spcAft>
                <a:spcPts val="0"/>
              </a:spcAft>
              <a:buNone/>
            </a:pPr>
            <a:r>
              <a:rPr lang="es"/>
              <a:t>touch {nombre.extension}: crear archivo</a:t>
            </a:r>
            <a:endParaRPr/>
          </a:p>
          <a:p>
            <a:pPr indent="0" lvl="0" marL="0" rtl="0" algn="l">
              <a:lnSpc>
                <a:spcPct val="150000"/>
              </a:lnSpc>
              <a:spcBef>
                <a:spcPts val="0"/>
              </a:spcBef>
              <a:spcAft>
                <a:spcPts val="0"/>
              </a:spcAft>
              <a:buNone/>
            </a:pPr>
            <a:r>
              <a:rPr lang="es"/>
              <a:t>cd {carpeta}: entrar a una carpeta</a:t>
            </a:r>
            <a:endParaRPr/>
          </a:p>
          <a:p>
            <a:pPr indent="0" lvl="0" marL="0" rtl="0" algn="l">
              <a:lnSpc>
                <a:spcPct val="150000"/>
              </a:lnSpc>
              <a:spcBef>
                <a:spcPts val="0"/>
              </a:spcBef>
              <a:spcAft>
                <a:spcPts val="0"/>
              </a:spcAft>
              <a:buNone/>
            </a:pPr>
            <a:r>
              <a:rPr lang="es"/>
              <a:t>npm init: crear configuración inicial node</a:t>
            </a:r>
            <a:endParaRPr/>
          </a:p>
          <a:p>
            <a:pPr indent="0" lvl="0" marL="0" rtl="0" algn="l">
              <a:lnSpc>
                <a:spcPct val="150000"/>
              </a:lnSpc>
              <a:spcBef>
                <a:spcPts val="0"/>
              </a:spcBef>
              <a:spcAft>
                <a:spcPts val="0"/>
              </a:spcAft>
              <a:buNone/>
            </a:pPr>
            <a:r>
              <a:rPr lang="es"/>
              <a:t>npm init -y: crear configuración inicial sin que haga preguntas</a:t>
            </a:r>
            <a:endParaRPr/>
          </a:p>
          <a:p>
            <a:pPr indent="0" lvl="0" marL="0" rtl="0" algn="l">
              <a:lnSpc>
                <a:spcPct val="150000"/>
              </a:lnSpc>
              <a:spcBef>
                <a:spcPts val="0"/>
              </a:spcBef>
              <a:spcAft>
                <a:spcPts val="0"/>
              </a:spcAft>
              <a:buNone/>
            </a:pPr>
            <a:r>
              <a:rPr lang="es"/>
              <a:t>npm i {npm}: instalar paquete npm</a:t>
            </a:r>
            <a:endParaRPr/>
          </a:p>
          <a:p>
            <a:pPr indent="0" lvl="0" marL="0" rtl="0" algn="l">
              <a:lnSpc>
                <a:spcPct val="150000"/>
              </a:lnSpc>
              <a:spcBef>
                <a:spcPts val="0"/>
              </a:spcBef>
              <a:spcAft>
                <a:spcPts val="0"/>
              </a:spcAft>
              <a:buNone/>
            </a:pPr>
            <a:r>
              <a:rPr lang="es"/>
              <a:t>npm i -g {npm}: instalar globalmente un npm</a:t>
            </a:r>
            <a:endParaRPr/>
          </a:p>
          <a:p>
            <a:pPr indent="0" lvl="0" marL="0" rtl="0" algn="l">
              <a:lnSpc>
                <a:spcPct val="150000"/>
              </a:lnSpc>
              <a:spcBef>
                <a:spcPts val="0"/>
              </a:spcBef>
              <a:spcAft>
                <a:spcPts val="0"/>
              </a:spcAft>
              <a:buNone/>
            </a:pPr>
            <a:r>
              <a:rPr lang="es"/>
              <a:t>npm i -D {npm}: instalar npm solo para desarrollo (si la app terminada no lo requeriría)</a:t>
            </a:r>
            <a:endParaRPr/>
          </a:p>
          <a:p>
            <a:pPr indent="0" lvl="0" marL="0" rtl="0" algn="l">
              <a:lnSpc>
                <a:spcPct val="150000"/>
              </a:lnSpc>
              <a:spcBef>
                <a:spcPts val="0"/>
              </a:spcBef>
              <a:spcAft>
                <a:spcPts val="0"/>
              </a:spcAft>
              <a:buNone/>
            </a:pPr>
            <a:r>
              <a:rPr lang="es"/>
              <a:t>npm i: si ya tenemos el archivo package.json, con este comando reinstala los npm necesarios.</a:t>
            </a:r>
            <a:endParaRPr/>
          </a:p>
          <a:p>
            <a:pPr indent="0" lvl="0" marL="0" rtl="0" algn="l">
              <a:lnSpc>
                <a:spcPct val="150000"/>
              </a:lnSpc>
              <a:spcBef>
                <a:spcPts val="0"/>
              </a:spcBef>
              <a:spcAft>
                <a:spcPts val="0"/>
              </a:spcAft>
              <a:buNone/>
            </a:pPr>
            <a:r>
              <a:rPr lang="es"/>
              <a:t>clear: limpiar consola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ca6aaff2fa_0_35"/>
          <p:cNvSpPr txBox="1"/>
          <p:nvPr/>
        </p:nvSpPr>
        <p:spPr>
          <a:xfrm>
            <a:off x="460450" y="253650"/>
            <a:ext cx="7478400" cy="571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100"/>
              <a:t>Recursos y URIs</a:t>
            </a:r>
            <a:endParaRPr sz="2100"/>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s" sz="1200">
                <a:solidFill>
                  <a:srgbClr val="333333"/>
                </a:solidFill>
                <a:highlight>
                  <a:srgbClr val="FFFFFF"/>
                </a:highlight>
              </a:rPr>
              <a:t>Uno de los elementos más importantes de la arquitectura </a:t>
            </a:r>
            <a:r>
              <a:rPr b="1" lang="es" sz="1200">
                <a:solidFill>
                  <a:srgbClr val="333333"/>
                </a:solidFill>
                <a:highlight>
                  <a:srgbClr val="FFFFFF"/>
                </a:highlight>
              </a:rPr>
              <a:t>REST</a:t>
            </a:r>
            <a:r>
              <a:rPr lang="es" sz="1200">
                <a:solidFill>
                  <a:srgbClr val="333333"/>
                </a:solidFill>
                <a:highlight>
                  <a:srgbClr val="FFFFFF"/>
                </a:highlight>
              </a:rPr>
              <a:t> son los recursos. Estos elementos de información son identificados por una </a:t>
            </a:r>
            <a:r>
              <a:rPr b="1" lang="es" sz="1200">
                <a:solidFill>
                  <a:srgbClr val="333333"/>
                </a:solidFill>
                <a:highlight>
                  <a:srgbClr val="FFFFFF"/>
                </a:highlight>
              </a:rPr>
              <a:t>URI</a:t>
            </a:r>
            <a:r>
              <a:rPr lang="es" sz="1200">
                <a:solidFill>
                  <a:srgbClr val="333333"/>
                </a:solidFill>
                <a:highlight>
                  <a:srgbClr val="FFFFFF"/>
                </a:highlight>
              </a:rPr>
              <a:t> (</a:t>
            </a:r>
            <a:r>
              <a:rPr i="1" lang="es" sz="1200">
                <a:solidFill>
                  <a:srgbClr val="333333"/>
                </a:solidFill>
                <a:highlight>
                  <a:srgbClr val="FFFFFF"/>
                </a:highlight>
              </a:rPr>
              <a:t>Identificador Único del Recurso</a:t>
            </a:r>
            <a:r>
              <a:rPr lang="es" sz="1200">
                <a:solidFill>
                  <a:srgbClr val="333333"/>
                </a:solidFill>
                <a:highlight>
                  <a:srgbClr val="FFFFFF"/>
                </a:highlight>
              </a:rPr>
              <a:t>), que deben presentar las siguientes características:</a:t>
            </a:r>
            <a:endParaRPr sz="1200">
              <a:solidFill>
                <a:srgbClr val="333333"/>
              </a:solidFill>
              <a:highlight>
                <a:srgbClr val="FFFFFF"/>
              </a:highlight>
            </a:endParaRPr>
          </a:p>
          <a:p>
            <a:pPr indent="-304800" lvl="0" marL="457200" rtl="0" algn="l">
              <a:lnSpc>
                <a:spcPct val="157500"/>
              </a:lnSpc>
              <a:spcBef>
                <a:spcPts val="1600"/>
              </a:spcBef>
              <a:spcAft>
                <a:spcPts val="0"/>
              </a:spcAft>
              <a:buClr>
                <a:srgbClr val="333333"/>
              </a:buClr>
              <a:buSzPts val="1200"/>
              <a:buChar char="●"/>
            </a:pPr>
            <a:r>
              <a:rPr lang="es" sz="1200">
                <a:solidFill>
                  <a:srgbClr val="333333"/>
                </a:solidFill>
                <a:highlight>
                  <a:srgbClr val="FFFFFF"/>
                </a:highlight>
              </a:rPr>
              <a:t>Las </a:t>
            </a:r>
            <a:r>
              <a:rPr i="1" lang="es" sz="1200">
                <a:solidFill>
                  <a:srgbClr val="333333"/>
                </a:solidFill>
                <a:highlight>
                  <a:srgbClr val="FFFFFF"/>
                </a:highlight>
              </a:rPr>
              <a:t>URI</a:t>
            </a:r>
            <a:r>
              <a:rPr lang="es" sz="1200">
                <a:solidFill>
                  <a:srgbClr val="333333"/>
                </a:solidFill>
                <a:highlight>
                  <a:srgbClr val="FFFFFF"/>
                </a:highlight>
              </a:rPr>
              <a:t> recibirán nombres que no deben implicar una acción, es decir, se debe evitar colocar verbos en ellas. Esto se debe a que se pone énfasis a los sustantivos:</a:t>
            </a:r>
            <a:endParaRPr sz="1200">
              <a:solidFill>
                <a:srgbClr val="333333"/>
              </a:solidFill>
              <a:highlight>
                <a:srgbClr val="FFFFFF"/>
              </a:highlight>
            </a:endParaRPr>
          </a:p>
          <a:p>
            <a:pPr indent="0" lvl="0" marL="457200" rtl="0" algn="l">
              <a:lnSpc>
                <a:spcPct val="157500"/>
              </a:lnSpc>
              <a:spcBef>
                <a:spcPts val="1600"/>
              </a:spcBef>
              <a:spcAft>
                <a:spcPts val="0"/>
              </a:spcAft>
              <a:buNone/>
            </a:pPr>
            <a:r>
              <a:t/>
            </a:r>
            <a:endParaRPr sz="1200">
              <a:solidFill>
                <a:srgbClr val="333333"/>
              </a:solidFill>
              <a:highlight>
                <a:srgbClr val="FFFFFF"/>
              </a:highlight>
            </a:endParaRPr>
          </a:p>
          <a:p>
            <a:pPr indent="-292100" lvl="0" marL="457200" rtl="0" algn="l">
              <a:lnSpc>
                <a:spcPct val="157500"/>
              </a:lnSpc>
              <a:spcBef>
                <a:spcPts val="1600"/>
              </a:spcBef>
              <a:spcAft>
                <a:spcPts val="0"/>
              </a:spcAft>
              <a:buClr>
                <a:srgbClr val="333333"/>
              </a:buClr>
              <a:buSzPts val="1000"/>
              <a:buChar char="●"/>
            </a:pPr>
            <a:r>
              <a:rPr lang="es" sz="1200">
                <a:solidFill>
                  <a:srgbClr val="333333"/>
                </a:solidFill>
                <a:highlight>
                  <a:srgbClr val="FFFFFF"/>
                </a:highlight>
              </a:rPr>
              <a:t>Deben ser únicas, no debemos tener más de una URI para identificar un mismo recurso.</a:t>
            </a:r>
            <a:endParaRPr sz="1200">
              <a:solidFill>
                <a:srgbClr val="333333"/>
              </a:solidFill>
              <a:highlight>
                <a:srgbClr val="FFFFFF"/>
              </a:highlight>
            </a:endParaRPr>
          </a:p>
          <a:p>
            <a:pPr indent="-292100" lvl="0" marL="457200" rtl="0" algn="l">
              <a:lnSpc>
                <a:spcPct val="157500"/>
              </a:lnSpc>
              <a:spcBef>
                <a:spcPts val="0"/>
              </a:spcBef>
              <a:spcAft>
                <a:spcPts val="0"/>
              </a:spcAft>
              <a:buClr>
                <a:srgbClr val="333333"/>
              </a:buClr>
              <a:buSzPts val="1000"/>
              <a:buChar char="●"/>
            </a:pPr>
            <a:r>
              <a:rPr lang="es" sz="1200">
                <a:solidFill>
                  <a:srgbClr val="333333"/>
                </a:solidFill>
                <a:highlight>
                  <a:srgbClr val="FFFFFF"/>
                </a:highlight>
              </a:rPr>
              <a:t>Deben ser independiente de formato, es decir, no debe representar ninguna extensión:</a:t>
            </a:r>
            <a:endParaRPr sz="1200">
              <a:solidFill>
                <a:srgbClr val="333333"/>
              </a:solidFill>
              <a:highlight>
                <a:srgbClr val="FFFFFF"/>
              </a:highlight>
            </a:endParaRPr>
          </a:p>
          <a:p>
            <a:pPr indent="0" lvl="0" marL="457200" rtl="0" algn="l">
              <a:lnSpc>
                <a:spcPct val="157500"/>
              </a:lnSpc>
              <a:spcBef>
                <a:spcPts val="1600"/>
              </a:spcBef>
              <a:spcAft>
                <a:spcPts val="0"/>
              </a:spcAft>
              <a:buNone/>
            </a:pPr>
            <a:r>
              <a:t/>
            </a:r>
            <a:endParaRPr sz="1200">
              <a:solidFill>
                <a:srgbClr val="333333"/>
              </a:solidFill>
              <a:highlight>
                <a:srgbClr val="FFFFFF"/>
              </a:highlight>
            </a:endParaRPr>
          </a:p>
          <a:p>
            <a:pPr indent="0" lvl="0" marL="457200" rtl="0" algn="l">
              <a:lnSpc>
                <a:spcPct val="115000"/>
              </a:lnSpc>
              <a:spcBef>
                <a:spcPts val="1600"/>
              </a:spcBef>
              <a:spcAft>
                <a:spcPts val="0"/>
              </a:spcAft>
              <a:buNone/>
            </a:pPr>
            <a:r>
              <a:t/>
            </a:r>
            <a:endParaRPr sz="1200">
              <a:solidFill>
                <a:srgbClr val="333333"/>
              </a:solidFill>
              <a:highlight>
                <a:srgbClr val="FFFFFF"/>
              </a:highlight>
            </a:endParaRPr>
          </a:p>
          <a:p>
            <a:pPr indent="0" lvl="0" marL="457200" rtl="0" algn="l">
              <a:lnSpc>
                <a:spcPct val="115000"/>
              </a:lnSpc>
              <a:spcBef>
                <a:spcPts val="800"/>
              </a:spcBef>
              <a:spcAft>
                <a:spcPts val="0"/>
              </a:spcAft>
              <a:buNone/>
            </a:pPr>
            <a:r>
              <a:t/>
            </a:r>
            <a:endParaRPr sz="1100">
              <a:solidFill>
                <a:schemeClr val="dk1"/>
              </a:solidFill>
            </a:endParaRPr>
          </a:p>
          <a:p>
            <a:pPr indent="0" lvl="0" marL="457200" rtl="0" algn="l">
              <a:lnSpc>
                <a:spcPct val="157500"/>
              </a:lnSpc>
              <a:spcBef>
                <a:spcPts val="1600"/>
              </a:spcBef>
              <a:spcAft>
                <a:spcPts val="0"/>
              </a:spcAft>
              <a:buNone/>
            </a:pPr>
            <a:r>
              <a:t/>
            </a:r>
            <a:endParaRPr sz="1200">
              <a:solidFill>
                <a:srgbClr val="333333"/>
              </a:solidFill>
              <a:highlight>
                <a:srgbClr val="FFFFFF"/>
              </a:highlight>
            </a:endParaRPr>
          </a:p>
          <a:p>
            <a:pPr indent="0" lvl="0" marL="0" rtl="0" algn="l">
              <a:spcBef>
                <a:spcPts val="160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pic>
        <p:nvPicPr>
          <p:cNvPr id="212" name="Google Shape;212;gca6aaff2fa_0_35"/>
          <p:cNvPicPr preferRelativeResize="0"/>
          <p:nvPr/>
        </p:nvPicPr>
        <p:blipFill rotWithShape="1">
          <a:blip r:embed="rId3">
            <a:alphaModFix/>
          </a:blip>
          <a:srcRect b="5796" l="0" r="0" t="17627"/>
          <a:stretch/>
        </p:blipFill>
        <p:spPr>
          <a:xfrm>
            <a:off x="803725" y="2258553"/>
            <a:ext cx="2903550" cy="560575"/>
          </a:xfrm>
          <a:prstGeom prst="rect">
            <a:avLst/>
          </a:prstGeom>
          <a:noFill/>
          <a:ln>
            <a:noFill/>
          </a:ln>
        </p:spPr>
      </p:pic>
      <p:pic>
        <p:nvPicPr>
          <p:cNvPr id="213" name="Google Shape;213;gca6aaff2fa_0_35"/>
          <p:cNvPicPr preferRelativeResize="0"/>
          <p:nvPr/>
        </p:nvPicPr>
        <p:blipFill>
          <a:blip r:embed="rId4">
            <a:alphaModFix/>
          </a:blip>
          <a:stretch>
            <a:fillRect/>
          </a:stretch>
        </p:blipFill>
        <p:spPr>
          <a:xfrm>
            <a:off x="924613" y="3541963"/>
            <a:ext cx="3057525" cy="600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ca6aaff2fa_0_45"/>
          <p:cNvSpPr txBox="1"/>
          <p:nvPr/>
        </p:nvSpPr>
        <p:spPr>
          <a:xfrm>
            <a:off x="460450" y="253650"/>
            <a:ext cx="7478400" cy="4335900"/>
          </a:xfrm>
          <a:prstGeom prst="rect">
            <a:avLst/>
          </a:prstGeom>
          <a:noFill/>
          <a:ln>
            <a:noFill/>
          </a:ln>
        </p:spPr>
        <p:txBody>
          <a:bodyPr anchorCtr="0" anchor="t" bIns="91425" lIns="91425" spcFirstLastPara="1" rIns="91425" wrap="square" tIns="91425">
            <a:spAutoFit/>
          </a:bodyPr>
          <a:lstStyle/>
          <a:p>
            <a:pPr indent="-304800" lvl="0" marL="457200" rtl="0" algn="l">
              <a:lnSpc>
                <a:spcPct val="157500"/>
              </a:lnSpc>
              <a:spcBef>
                <a:spcPts val="1600"/>
              </a:spcBef>
              <a:spcAft>
                <a:spcPts val="0"/>
              </a:spcAft>
              <a:buClr>
                <a:srgbClr val="333333"/>
              </a:buClr>
              <a:buSzPts val="1200"/>
              <a:buChar char="●"/>
            </a:pPr>
            <a:r>
              <a:rPr lang="es" sz="1200">
                <a:solidFill>
                  <a:srgbClr val="333333"/>
                </a:solidFill>
                <a:highlight>
                  <a:srgbClr val="FFFFFF"/>
                </a:highlight>
              </a:rPr>
              <a:t>Deben mantener una jerarquía lógica. La jerarquía es el criterio por el que se ordena los elementos. </a:t>
            </a:r>
            <a:endParaRPr sz="1200">
              <a:solidFill>
                <a:srgbClr val="333333"/>
              </a:solidFill>
              <a:highlight>
                <a:srgbClr val="FFFFFF"/>
              </a:highlight>
            </a:endParaRPr>
          </a:p>
          <a:p>
            <a:pPr indent="0" lvl="0" marL="0" rtl="0" algn="l">
              <a:lnSpc>
                <a:spcPct val="157500"/>
              </a:lnSpc>
              <a:spcBef>
                <a:spcPts val="1600"/>
              </a:spcBef>
              <a:spcAft>
                <a:spcPts val="0"/>
              </a:spcAft>
              <a:buNone/>
            </a:pPr>
            <a:r>
              <a:t/>
            </a:r>
            <a:endParaRPr sz="1200">
              <a:solidFill>
                <a:srgbClr val="333333"/>
              </a:solidFill>
              <a:highlight>
                <a:srgbClr val="FFFFFF"/>
              </a:highlight>
            </a:endParaRPr>
          </a:p>
          <a:p>
            <a:pPr indent="-304800" lvl="0" marL="457200" rtl="0" algn="l">
              <a:lnSpc>
                <a:spcPct val="115000"/>
              </a:lnSpc>
              <a:spcBef>
                <a:spcPts val="1600"/>
              </a:spcBef>
              <a:spcAft>
                <a:spcPts val="0"/>
              </a:spcAft>
              <a:buClr>
                <a:srgbClr val="333333"/>
              </a:buClr>
              <a:buSzPts val="1200"/>
              <a:buChar char="●"/>
            </a:pPr>
            <a:r>
              <a:rPr lang="es" sz="1200">
                <a:solidFill>
                  <a:srgbClr val="333333"/>
                </a:solidFill>
                <a:highlight>
                  <a:srgbClr val="FFFFFF"/>
                </a:highlight>
              </a:rPr>
              <a:t>Los filtrados de información de un recurso no se hacen en la URI.</a:t>
            </a:r>
            <a:endParaRPr sz="1200">
              <a:solidFill>
                <a:srgbClr val="333333"/>
              </a:solidFill>
              <a:highlight>
                <a:srgbClr val="FFFFFF"/>
              </a:highlight>
            </a:endParaRPr>
          </a:p>
          <a:p>
            <a:pPr indent="0" lvl="0" marL="0" rtl="0" algn="l">
              <a:lnSpc>
                <a:spcPct val="115000"/>
              </a:lnSpc>
              <a:spcBef>
                <a:spcPts val="800"/>
              </a:spcBef>
              <a:spcAft>
                <a:spcPts val="0"/>
              </a:spcAft>
              <a:buNone/>
            </a:pPr>
            <a:r>
              <a:t/>
            </a:r>
            <a:endParaRPr sz="1200">
              <a:solidFill>
                <a:srgbClr val="333333"/>
              </a:solidFill>
              <a:highlight>
                <a:srgbClr val="FFFFFF"/>
              </a:highlight>
            </a:endParaRPr>
          </a:p>
          <a:p>
            <a:pPr indent="0" lvl="0" marL="0" rtl="0" algn="l">
              <a:lnSpc>
                <a:spcPct val="115000"/>
              </a:lnSpc>
              <a:spcBef>
                <a:spcPts val="800"/>
              </a:spcBef>
              <a:spcAft>
                <a:spcPts val="0"/>
              </a:spcAft>
              <a:buNone/>
            </a:pPr>
            <a:r>
              <a:t/>
            </a:r>
            <a:endParaRPr sz="1200">
              <a:solidFill>
                <a:srgbClr val="333333"/>
              </a:solidFill>
              <a:highlight>
                <a:srgbClr val="FFFFFF"/>
              </a:highlight>
            </a:endParaRPr>
          </a:p>
          <a:p>
            <a:pPr indent="0" lvl="0" marL="0" rtl="0" algn="l">
              <a:lnSpc>
                <a:spcPct val="115000"/>
              </a:lnSpc>
              <a:spcBef>
                <a:spcPts val="800"/>
              </a:spcBef>
              <a:spcAft>
                <a:spcPts val="0"/>
              </a:spcAft>
              <a:buNone/>
            </a:pPr>
            <a:r>
              <a:t/>
            </a:r>
            <a:endParaRPr sz="1200">
              <a:solidFill>
                <a:srgbClr val="333333"/>
              </a:solidFill>
              <a:highlight>
                <a:srgbClr val="FFFFFF"/>
              </a:highlight>
            </a:endParaRPr>
          </a:p>
          <a:p>
            <a:pPr indent="0" lvl="0" marL="0" rtl="0" algn="l">
              <a:lnSpc>
                <a:spcPct val="157500"/>
              </a:lnSpc>
              <a:spcBef>
                <a:spcPts val="1600"/>
              </a:spcBef>
              <a:spcAft>
                <a:spcPts val="0"/>
              </a:spcAft>
              <a:buNone/>
            </a:pPr>
            <a:r>
              <a:rPr lang="es" sz="1100">
                <a:solidFill>
                  <a:schemeClr val="dk1"/>
                </a:solidFill>
              </a:rPr>
              <a:t>Y por otro lado, tenemos los métodos HTML, con los cuales podemos hacer diferentes operaciones sobre cada uno de los recursos:</a:t>
            </a:r>
            <a:endParaRPr sz="1100">
              <a:solidFill>
                <a:schemeClr val="dk1"/>
              </a:solidFill>
            </a:endParaRPr>
          </a:p>
          <a:p>
            <a:pPr indent="-228600" lvl="0" marL="749300" rtl="0" algn="l">
              <a:lnSpc>
                <a:spcPct val="157500"/>
              </a:lnSpc>
              <a:spcBef>
                <a:spcPts val="1600"/>
              </a:spcBef>
              <a:spcAft>
                <a:spcPts val="0"/>
              </a:spcAft>
              <a:buClr>
                <a:srgbClr val="333333"/>
              </a:buClr>
              <a:buSzPts val="1000"/>
              <a:buNone/>
            </a:pPr>
            <a:r>
              <a:rPr b="1" lang="es" sz="1200">
                <a:solidFill>
                  <a:srgbClr val="333333"/>
                </a:solidFill>
                <a:highlight>
                  <a:srgbClr val="FFFFFF"/>
                </a:highlight>
              </a:rPr>
              <a:t>GET</a:t>
            </a:r>
            <a:r>
              <a:rPr lang="es" sz="1200">
                <a:solidFill>
                  <a:srgbClr val="333333"/>
                </a:solidFill>
                <a:highlight>
                  <a:srgbClr val="FFFFFF"/>
                </a:highlight>
              </a:rPr>
              <a:t>: se utiliza para acceder a los distintos recursos.</a:t>
            </a:r>
            <a:endParaRPr sz="1200">
              <a:solidFill>
                <a:srgbClr val="333333"/>
              </a:solidFill>
              <a:highlight>
                <a:srgbClr val="FFFFFF"/>
              </a:highlight>
            </a:endParaRPr>
          </a:p>
          <a:p>
            <a:pPr indent="-228600" lvl="0" marL="749300" rtl="0" algn="l">
              <a:lnSpc>
                <a:spcPct val="157500"/>
              </a:lnSpc>
              <a:spcBef>
                <a:spcPts val="0"/>
              </a:spcBef>
              <a:spcAft>
                <a:spcPts val="0"/>
              </a:spcAft>
              <a:buClr>
                <a:srgbClr val="333333"/>
              </a:buClr>
              <a:buSzPts val="1000"/>
              <a:buNone/>
            </a:pPr>
            <a:r>
              <a:rPr b="1" lang="es" sz="1200">
                <a:solidFill>
                  <a:srgbClr val="333333"/>
                </a:solidFill>
                <a:highlight>
                  <a:srgbClr val="FFFFFF"/>
                </a:highlight>
              </a:rPr>
              <a:t>POST</a:t>
            </a:r>
            <a:r>
              <a:rPr lang="es" sz="1200">
                <a:solidFill>
                  <a:srgbClr val="333333"/>
                </a:solidFill>
                <a:highlight>
                  <a:srgbClr val="FFFFFF"/>
                </a:highlight>
              </a:rPr>
              <a:t>: se utiliza para realizar acciones de creación de nuevos recursos.</a:t>
            </a:r>
            <a:endParaRPr sz="1200">
              <a:solidFill>
                <a:srgbClr val="333333"/>
              </a:solidFill>
              <a:highlight>
                <a:srgbClr val="FFFFFF"/>
              </a:highlight>
            </a:endParaRPr>
          </a:p>
          <a:p>
            <a:pPr indent="-228600" lvl="0" marL="749300" rtl="0" algn="l">
              <a:lnSpc>
                <a:spcPct val="157500"/>
              </a:lnSpc>
              <a:spcBef>
                <a:spcPts val="0"/>
              </a:spcBef>
              <a:spcAft>
                <a:spcPts val="0"/>
              </a:spcAft>
              <a:buClr>
                <a:srgbClr val="333333"/>
              </a:buClr>
              <a:buSzPts val="1000"/>
              <a:buNone/>
            </a:pPr>
            <a:r>
              <a:rPr b="1" lang="es" sz="1200">
                <a:solidFill>
                  <a:srgbClr val="333333"/>
                </a:solidFill>
                <a:highlight>
                  <a:srgbClr val="FFFFFF"/>
                </a:highlight>
              </a:rPr>
              <a:t>PUT</a:t>
            </a:r>
            <a:r>
              <a:rPr lang="es" sz="1200">
                <a:solidFill>
                  <a:srgbClr val="333333"/>
                </a:solidFill>
                <a:highlight>
                  <a:srgbClr val="FFFFFF"/>
                </a:highlight>
              </a:rPr>
              <a:t>: se utiliza para modificar los recursos existentes.</a:t>
            </a:r>
            <a:endParaRPr sz="1200">
              <a:solidFill>
                <a:srgbClr val="333333"/>
              </a:solidFill>
              <a:highlight>
                <a:srgbClr val="FFFFFF"/>
              </a:highlight>
            </a:endParaRPr>
          </a:p>
          <a:p>
            <a:pPr indent="-228600" lvl="0" marL="749300" rtl="0" algn="l">
              <a:lnSpc>
                <a:spcPct val="157500"/>
              </a:lnSpc>
              <a:spcBef>
                <a:spcPts val="0"/>
              </a:spcBef>
              <a:spcAft>
                <a:spcPts val="0"/>
              </a:spcAft>
              <a:buClr>
                <a:srgbClr val="333333"/>
              </a:buClr>
              <a:buSzPts val="1000"/>
              <a:buNone/>
            </a:pPr>
            <a:r>
              <a:rPr b="1" lang="es" sz="1200">
                <a:solidFill>
                  <a:srgbClr val="333333"/>
                </a:solidFill>
                <a:highlight>
                  <a:srgbClr val="FFFFFF"/>
                </a:highlight>
              </a:rPr>
              <a:t>DELETE</a:t>
            </a:r>
            <a:r>
              <a:rPr lang="es" sz="1200">
                <a:solidFill>
                  <a:srgbClr val="333333"/>
                </a:solidFill>
                <a:highlight>
                  <a:srgbClr val="FFFFFF"/>
                </a:highlight>
              </a:rPr>
              <a:t>: se utiliza para eliminar los recursos.</a:t>
            </a:r>
            <a:endParaRPr sz="1200">
              <a:solidFill>
                <a:schemeClr val="dk1"/>
              </a:solidFill>
              <a:highlight>
                <a:srgbClr val="FFFFFF"/>
              </a:highlight>
            </a:endParaRPr>
          </a:p>
        </p:txBody>
      </p:sp>
      <p:pic>
        <p:nvPicPr>
          <p:cNvPr id="219" name="Google Shape;219;gca6aaff2fa_0_45"/>
          <p:cNvPicPr preferRelativeResize="0"/>
          <p:nvPr/>
        </p:nvPicPr>
        <p:blipFill>
          <a:blip r:embed="rId3">
            <a:alphaModFix/>
          </a:blip>
          <a:stretch>
            <a:fillRect/>
          </a:stretch>
        </p:blipFill>
        <p:spPr>
          <a:xfrm>
            <a:off x="951850" y="554125"/>
            <a:ext cx="3352800" cy="695325"/>
          </a:xfrm>
          <a:prstGeom prst="rect">
            <a:avLst/>
          </a:prstGeom>
          <a:noFill/>
          <a:ln>
            <a:noFill/>
          </a:ln>
        </p:spPr>
      </p:pic>
      <p:pic>
        <p:nvPicPr>
          <p:cNvPr id="220" name="Google Shape;220;gca6aaff2fa_0_45"/>
          <p:cNvPicPr preferRelativeResize="0"/>
          <p:nvPr/>
        </p:nvPicPr>
        <p:blipFill>
          <a:blip r:embed="rId4">
            <a:alphaModFix/>
          </a:blip>
          <a:stretch>
            <a:fillRect/>
          </a:stretch>
        </p:blipFill>
        <p:spPr>
          <a:xfrm>
            <a:off x="923275" y="1671975"/>
            <a:ext cx="3409950" cy="657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c464bb7e25_1_101"/>
          <p:cNvSpPr txBox="1"/>
          <p:nvPr>
            <p:ph type="title"/>
          </p:nvPr>
        </p:nvSpPr>
        <p:spPr>
          <a:xfrm>
            <a:off x="235500" y="610425"/>
            <a:ext cx="8368200" cy="68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sz="2200"/>
              <a:t>¿Qué es una API?</a:t>
            </a:r>
            <a:endParaRPr b="0" i="0" sz="2200" u="none" cap="none" strike="noStrike">
              <a:solidFill>
                <a:srgbClr val="000000"/>
              </a:solidFill>
              <a:latin typeface="Arial"/>
              <a:ea typeface="Arial"/>
              <a:cs typeface="Arial"/>
              <a:sym typeface="Arial"/>
            </a:endParaRPr>
          </a:p>
        </p:txBody>
      </p:sp>
      <p:sp>
        <p:nvSpPr>
          <p:cNvPr id="226" name="Google Shape;226;gc464bb7e25_1_101"/>
          <p:cNvSpPr txBox="1"/>
          <p:nvPr>
            <p:ph idx="1" type="body"/>
          </p:nvPr>
        </p:nvSpPr>
        <p:spPr>
          <a:xfrm>
            <a:off x="235500" y="1075400"/>
            <a:ext cx="4668000" cy="393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solidFill>
                  <a:srgbClr val="151515"/>
                </a:solidFill>
                <a:highlight>
                  <a:srgbClr val="FFFFFF"/>
                </a:highlight>
              </a:rPr>
              <a:t>API significa interfaz de programación de aplicaciones.</a:t>
            </a:r>
            <a:endParaRPr sz="1350">
              <a:solidFill>
                <a:srgbClr val="151515"/>
              </a:solidFill>
              <a:highlight>
                <a:srgbClr val="FFFFFF"/>
              </a:highlight>
            </a:endParaRPr>
          </a:p>
          <a:p>
            <a:pPr indent="0" lvl="0" marL="0" rtl="0" algn="l">
              <a:lnSpc>
                <a:spcPct val="115000"/>
              </a:lnSpc>
              <a:spcBef>
                <a:spcPts val="1400"/>
              </a:spcBef>
              <a:spcAft>
                <a:spcPts val="0"/>
              </a:spcAft>
              <a:buClr>
                <a:schemeClr val="dk1"/>
              </a:buClr>
              <a:buSzPts val="1100"/>
              <a:buFont typeface="Arial"/>
              <a:buNone/>
            </a:pPr>
            <a:r>
              <a:rPr lang="es" sz="1350">
                <a:solidFill>
                  <a:srgbClr val="151515"/>
                </a:solidFill>
                <a:highlight>
                  <a:srgbClr val="FFFFFF"/>
                </a:highlight>
              </a:rPr>
              <a:t>Las API permiten que sus productos y servicios se comuniquen con otros, sin necesidad de saber cómo están implementados. </a:t>
            </a:r>
            <a:endParaRPr sz="1350">
              <a:solidFill>
                <a:srgbClr val="151515"/>
              </a:solidFill>
              <a:highlight>
                <a:srgbClr val="FFFFFF"/>
              </a:highlight>
            </a:endParaRPr>
          </a:p>
          <a:p>
            <a:pPr indent="0" lvl="0" marL="0" marR="0" rtl="0" algn="l">
              <a:lnSpc>
                <a:spcPct val="100000"/>
              </a:lnSpc>
              <a:spcBef>
                <a:spcPts val="1400"/>
              </a:spcBef>
              <a:spcAft>
                <a:spcPts val="0"/>
              </a:spcAft>
              <a:buClr>
                <a:srgbClr val="000000"/>
              </a:buClr>
              <a:buSzPts val="1300"/>
              <a:buFont typeface="Arial"/>
              <a:buNone/>
            </a:pPr>
            <a:r>
              <a:rPr lang="es" sz="1300"/>
              <a:t>Las API no tienen interfaz gráfica; entregan los datos y es quien los recibe quien va a decidir cómo mostrarlos. Tal vez en una API de clima uno quiere los grados y la humedad, pero no si está nublado, etc. A la API esos detalles le son indiferentes; es el front usualmente quien va a decidir cuáles y cómo mostrar al usuario.</a:t>
            </a:r>
            <a:endParaRPr sz="1300"/>
          </a:p>
          <a:p>
            <a:pPr indent="0" lvl="0" marL="0" marR="0" rtl="0" algn="l">
              <a:lnSpc>
                <a:spcPct val="100000"/>
              </a:lnSpc>
              <a:spcBef>
                <a:spcPts val="0"/>
              </a:spcBef>
              <a:spcAft>
                <a:spcPts val="0"/>
              </a:spcAft>
              <a:buClr>
                <a:srgbClr val="000000"/>
              </a:buClr>
              <a:buSzPts val="1300"/>
              <a:buFont typeface="Arial"/>
              <a:buNone/>
            </a:pPr>
            <a:r>
              <a:t/>
            </a:r>
            <a:endParaRPr sz="1300"/>
          </a:p>
          <a:p>
            <a:pPr indent="0" lvl="0" marL="0" marR="0" rtl="0" algn="l">
              <a:lnSpc>
                <a:spcPct val="100000"/>
              </a:lnSpc>
              <a:spcBef>
                <a:spcPts val="0"/>
              </a:spcBef>
              <a:spcAft>
                <a:spcPts val="0"/>
              </a:spcAft>
              <a:buClr>
                <a:srgbClr val="000000"/>
              </a:buClr>
              <a:buSzPts val="1300"/>
              <a:buFont typeface="Arial"/>
              <a:buNone/>
            </a:pPr>
            <a:r>
              <a:rPr lang="es" sz="1300"/>
              <a:t>Las API pueden ser hechas por nosotros, o ser remotas, y nosotros las consumimos.</a:t>
            </a:r>
            <a:endParaRPr sz="1300"/>
          </a:p>
          <a:p>
            <a:pPr indent="0" lvl="0" marL="0" marR="0" rtl="0" algn="l">
              <a:lnSpc>
                <a:spcPct val="100000"/>
              </a:lnSpc>
              <a:spcBef>
                <a:spcPts val="0"/>
              </a:spcBef>
              <a:spcAft>
                <a:spcPts val="0"/>
              </a:spcAft>
              <a:buClr>
                <a:srgbClr val="000000"/>
              </a:buClr>
              <a:buSzPts val="1300"/>
              <a:buFont typeface="Arial"/>
              <a:buNone/>
            </a:pPr>
            <a:r>
              <a:t/>
            </a:r>
            <a:endParaRPr sz="1300"/>
          </a:p>
          <a:p>
            <a:pPr indent="0" lvl="0" marL="0" marR="0" rtl="0" algn="l">
              <a:lnSpc>
                <a:spcPct val="100000"/>
              </a:lnSpc>
              <a:spcBef>
                <a:spcPts val="0"/>
              </a:spcBef>
              <a:spcAft>
                <a:spcPts val="0"/>
              </a:spcAft>
              <a:buClr>
                <a:srgbClr val="000000"/>
              </a:buClr>
              <a:buSzPts val="1300"/>
              <a:buFont typeface="Arial"/>
              <a:buNone/>
            </a:pPr>
            <a:r>
              <a:rPr lang="es" sz="1300"/>
              <a:t>Lo más común es que usen arquitectura REST y formato JSON.</a:t>
            </a:r>
            <a:endParaRPr sz="1300"/>
          </a:p>
        </p:txBody>
      </p:sp>
      <p:pic>
        <p:nvPicPr>
          <p:cNvPr id="227" name="Google Shape;227;gc464bb7e25_1_101"/>
          <p:cNvPicPr preferRelativeResize="0"/>
          <p:nvPr/>
        </p:nvPicPr>
        <p:blipFill>
          <a:blip r:embed="rId3">
            <a:alphaModFix/>
          </a:blip>
          <a:stretch>
            <a:fillRect/>
          </a:stretch>
        </p:blipFill>
        <p:spPr>
          <a:xfrm>
            <a:off x="4903426" y="1175775"/>
            <a:ext cx="4048750" cy="30523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ca6aaff2fa_0_7"/>
          <p:cNvSpPr txBox="1"/>
          <p:nvPr/>
        </p:nvSpPr>
        <p:spPr>
          <a:xfrm>
            <a:off x="558925" y="155650"/>
            <a:ext cx="8065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Estamos trabajando con APIs cuando integramos con Mercado Pago, o Google maps, o cualquier otro tipo de servicio en que podamos simplemente llamar a un </a:t>
            </a:r>
            <a:r>
              <a:rPr b="1" lang="es"/>
              <a:t>endpoint</a:t>
            </a:r>
            <a:r>
              <a:rPr lang="es"/>
              <a:t> y recibir una respuesta. Las API son aplicaciones, pero que publican la data necesaria para poder conectarlas a nuestras propias aplicaciones. No podemos acceder a toda la aplicación de forma irrestricta, sino que nos comunicamos a través de los endpoint que estén definidos para eso. Usualmente vamos a saber cuáles son leyendo la documentación, por ejemplo acá: </a:t>
            </a:r>
            <a:r>
              <a:rPr lang="es" u="sng">
                <a:solidFill>
                  <a:schemeClr val="hlink"/>
                </a:solidFill>
                <a:hlinkClick r:id="rId3"/>
              </a:rPr>
              <a:t>https://developer.edamam.com/edamam-docs-recipe-api</a:t>
            </a:r>
            <a:endParaRPr/>
          </a:p>
          <a:p>
            <a:pPr indent="0" lvl="0" marL="0" rtl="0" algn="l">
              <a:spcBef>
                <a:spcPts val="0"/>
              </a:spcBef>
              <a:spcAft>
                <a:spcPts val="0"/>
              </a:spcAft>
              <a:buNone/>
            </a:pPr>
            <a:r>
              <a:t/>
            </a:r>
            <a:endParaRPr/>
          </a:p>
        </p:txBody>
      </p:sp>
      <p:pic>
        <p:nvPicPr>
          <p:cNvPr id="233" name="Google Shape;233;gca6aaff2fa_0_7"/>
          <p:cNvPicPr preferRelativeResize="0"/>
          <p:nvPr/>
        </p:nvPicPr>
        <p:blipFill rotWithShape="1">
          <a:blip r:embed="rId4">
            <a:alphaModFix/>
          </a:blip>
          <a:srcRect b="40194" l="0" r="0" t="0"/>
          <a:stretch/>
        </p:blipFill>
        <p:spPr>
          <a:xfrm>
            <a:off x="1323025" y="1778325"/>
            <a:ext cx="6735351" cy="3117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ca6aaff2fa_0_54"/>
          <p:cNvSpPr txBox="1"/>
          <p:nvPr/>
        </p:nvSpPr>
        <p:spPr>
          <a:xfrm>
            <a:off x="665050" y="240550"/>
            <a:ext cx="7796700" cy="504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t> Tipos de APIs:</a:t>
            </a:r>
            <a:endParaRPr sz="2400"/>
          </a:p>
          <a:p>
            <a:pPr indent="0" lvl="0" marL="0" rtl="0" algn="l">
              <a:spcBef>
                <a:spcPts val="0"/>
              </a:spcBef>
              <a:spcAft>
                <a:spcPts val="0"/>
              </a:spcAft>
              <a:buNone/>
            </a:pPr>
            <a:r>
              <a:t/>
            </a:r>
            <a:endParaRPr/>
          </a:p>
          <a:p>
            <a:pPr indent="0" lvl="0" marL="0" rtl="0" algn="l">
              <a:lnSpc>
                <a:spcPct val="180000"/>
              </a:lnSpc>
              <a:spcBef>
                <a:spcPts val="0"/>
              </a:spcBef>
              <a:spcAft>
                <a:spcPts val="0"/>
              </a:spcAft>
              <a:buClr>
                <a:schemeClr val="dk1"/>
              </a:buClr>
              <a:buSzPts val="1100"/>
              <a:buFont typeface="Arial"/>
              <a:buNone/>
            </a:pPr>
            <a:r>
              <a:rPr b="1" lang="es" sz="1100"/>
              <a:t>Locales:</a:t>
            </a:r>
            <a:r>
              <a:rPr lang="es" sz="1100"/>
              <a:t> Cuando la aplicación se comunica con la API que se encuentran en el mismo ambiente o dispositivo.</a:t>
            </a:r>
            <a:endParaRPr sz="1100"/>
          </a:p>
          <a:p>
            <a:pPr indent="0" lvl="0" marL="0" rtl="0" algn="l">
              <a:lnSpc>
                <a:spcPct val="180000"/>
              </a:lnSpc>
              <a:spcBef>
                <a:spcPts val="0"/>
              </a:spcBef>
              <a:spcAft>
                <a:spcPts val="0"/>
              </a:spcAft>
              <a:buClr>
                <a:schemeClr val="dk1"/>
              </a:buClr>
              <a:buSzPts val="1100"/>
              <a:buFont typeface="Arial"/>
              <a:buNone/>
            </a:pPr>
            <a:r>
              <a:rPr b="1" lang="es" sz="1100"/>
              <a:t>Remotas:</a:t>
            </a:r>
            <a:r>
              <a:rPr lang="es" sz="1100"/>
              <a:t> Cuando la aplicación necesita consumir una API en un punto diferente.</a:t>
            </a:r>
            <a:endParaRPr sz="1100"/>
          </a:p>
          <a:p>
            <a:pPr indent="0" lvl="0" marL="0" rtl="0" algn="l">
              <a:lnSpc>
                <a:spcPct val="180000"/>
              </a:lnSpc>
              <a:spcBef>
                <a:spcPts val="0"/>
              </a:spcBef>
              <a:spcAft>
                <a:spcPts val="0"/>
              </a:spcAft>
              <a:buClr>
                <a:schemeClr val="dk1"/>
              </a:buClr>
              <a:buSzPts val="1100"/>
              <a:buFont typeface="Arial"/>
              <a:buNone/>
            </a:pPr>
            <a:r>
              <a:rPr lang="es" sz="1100"/>
              <a:t>Las Apis remotas pueden utilizar servicios web:</a:t>
            </a:r>
            <a:endParaRPr sz="1100"/>
          </a:p>
          <a:p>
            <a:pPr indent="0" lvl="0" marL="0" rtl="0" algn="l">
              <a:lnSpc>
                <a:spcPct val="180000"/>
              </a:lnSpc>
              <a:spcBef>
                <a:spcPts val="0"/>
              </a:spcBef>
              <a:spcAft>
                <a:spcPts val="0"/>
              </a:spcAft>
              <a:buClr>
                <a:schemeClr val="dk1"/>
              </a:buClr>
              <a:buSzPts val="1100"/>
              <a:buFont typeface="Arial"/>
              <a:buNone/>
            </a:pPr>
            <a:r>
              <a:rPr b="1" lang="es" sz="1100"/>
              <a:t>Soap:</a:t>
            </a:r>
            <a:r>
              <a:rPr lang="es" sz="1100"/>
              <a:t> Es un protocolo que ya dejó de ser usado</a:t>
            </a:r>
            <a:endParaRPr sz="1100"/>
          </a:p>
          <a:p>
            <a:pPr indent="0" lvl="0" marL="0" rtl="0" algn="l">
              <a:lnSpc>
                <a:spcPct val="180000"/>
              </a:lnSpc>
              <a:spcBef>
                <a:spcPts val="0"/>
              </a:spcBef>
              <a:spcAft>
                <a:spcPts val="0"/>
              </a:spcAft>
              <a:buNone/>
            </a:pPr>
            <a:r>
              <a:rPr b="1" lang="es" sz="1100"/>
              <a:t>Rest:</a:t>
            </a:r>
            <a:r>
              <a:rPr lang="es" sz="1100"/>
              <a:t> Es la arquitectura más usada, los </a:t>
            </a:r>
            <a:r>
              <a:rPr b="1" lang="es" sz="1100"/>
              <a:t>Restful</a:t>
            </a:r>
            <a:r>
              <a:rPr lang="es" sz="1100"/>
              <a:t> se basan en este.</a:t>
            </a:r>
            <a:endParaRPr sz="1100"/>
          </a:p>
          <a:p>
            <a:pPr indent="0" lvl="0" marL="0" rtl="0" algn="l">
              <a:lnSpc>
                <a:spcPct val="180000"/>
              </a:lnSpc>
              <a:spcBef>
                <a:spcPts val="0"/>
              </a:spcBef>
              <a:spcAft>
                <a:spcPts val="0"/>
              </a:spcAft>
              <a:buNone/>
            </a:pPr>
            <a:r>
              <a:t/>
            </a:r>
            <a:endParaRPr sz="1100"/>
          </a:p>
          <a:p>
            <a:pPr indent="0" lvl="0" marL="0" rtl="0" algn="l">
              <a:lnSpc>
                <a:spcPct val="115000"/>
              </a:lnSpc>
              <a:spcBef>
                <a:spcPts val="0"/>
              </a:spcBef>
              <a:spcAft>
                <a:spcPts val="0"/>
              </a:spcAft>
              <a:buNone/>
            </a:pPr>
            <a:r>
              <a:rPr b="1" lang="es" sz="1700"/>
              <a:t>Buenas Prácticas</a:t>
            </a:r>
            <a:endParaRPr b="1" sz="1700"/>
          </a:p>
          <a:p>
            <a:pPr indent="0" lvl="0" marL="0" rtl="0" algn="l">
              <a:lnSpc>
                <a:spcPct val="115000"/>
              </a:lnSpc>
              <a:spcBef>
                <a:spcPts val="400"/>
              </a:spcBef>
              <a:spcAft>
                <a:spcPts val="0"/>
              </a:spcAft>
              <a:buNone/>
            </a:pPr>
            <a:r>
              <a:t/>
            </a:r>
            <a:endParaRPr b="1" sz="1700"/>
          </a:p>
          <a:p>
            <a:pPr indent="0" lvl="0" marL="0" rtl="0" algn="l">
              <a:lnSpc>
                <a:spcPct val="180000"/>
              </a:lnSpc>
              <a:spcBef>
                <a:spcPts val="400"/>
              </a:spcBef>
              <a:spcAft>
                <a:spcPts val="0"/>
              </a:spcAft>
              <a:buNone/>
            </a:pPr>
            <a:r>
              <a:rPr b="1" lang="es" sz="1100"/>
              <a:t>HATEOAS:</a:t>
            </a:r>
            <a:r>
              <a:rPr lang="es" sz="1100"/>
              <a:t>(Hypermedia as the Engine of Application State) La API se autodescribe, podemos ser capaces de descubrir sus recursos basándonos únicamente en las respuestas del servidor.</a:t>
            </a:r>
            <a:endParaRPr sz="1100"/>
          </a:p>
          <a:p>
            <a:pPr indent="0" lvl="0" marL="0" rtl="0" algn="l">
              <a:lnSpc>
                <a:spcPct val="180000"/>
              </a:lnSpc>
              <a:spcBef>
                <a:spcPts val="0"/>
              </a:spcBef>
              <a:spcAft>
                <a:spcPts val="0"/>
              </a:spcAft>
              <a:buNone/>
            </a:pPr>
            <a:r>
              <a:rPr b="1" lang="es" sz="1100"/>
              <a:t>Seguridad:</a:t>
            </a:r>
            <a:r>
              <a:rPr lang="es" sz="1100"/>
              <a:t> Si tu API es privada necesitas seguridad para evitar el acceso o la manipulación de tu información.</a:t>
            </a:r>
            <a:endParaRPr sz="1100"/>
          </a:p>
          <a:p>
            <a:pPr indent="0" lvl="0" marL="0" rtl="0" algn="l">
              <a:lnSpc>
                <a:spcPct val="180000"/>
              </a:lnSpc>
              <a:spcBef>
                <a:spcPts val="0"/>
              </a:spcBef>
              <a:spcAft>
                <a:spcPts val="0"/>
              </a:spcAft>
              <a:buNone/>
            </a:pPr>
            <a:r>
              <a:rPr b="1" lang="es" sz="1100"/>
              <a:t>Testear:</a:t>
            </a:r>
            <a:r>
              <a:rPr lang="es" sz="1100"/>
              <a:t> Asegurar que la API funcione correctamente y que cumpla la función para la que fue diseñada.</a:t>
            </a:r>
            <a:endParaRPr sz="1100"/>
          </a:p>
          <a:p>
            <a:pPr indent="0" lvl="0" marL="0" rtl="0" algn="l">
              <a:lnSpc>
                <a:spcPct val="180000"/>
              </a:lnSpc>
              <a:spcBef>
                <a:spcPts val="0"/>
              </a:spcBef>
              <a:spcAft>
                <a:spcPts val="0"/>
              </a:spcAft>
              <a:buClr>
                <a:schemeClr val="dk1"/>
              </a:buClr>
              <a:buSzPts val="1100"/>
              <a:buFont typeface="Arial"/>
              <a:buNone/>
            </a:pPr>
            <a:r>
              <a:rPr b="1" lang="es" sz="1100"/>
              <a:t>Documentar:</a:t>
            </a:r>
            <a:r>
              <a:rPr lang="es" sz="1100"/>
              <a:t> Una documentación bien estructurada facilita el consumo de nuestra API.</a:t>
            </a:r>
            <a:endParaRPr sz="1100"/>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c464bb7e25_1_109"/>
          <p:cNvSpPr txBox="1"/>
          <p:nvPr>
            <p:ph type="title"/>
          </p:nvPr>
        </p:nvSpPr>
        <p:spPr>
          <a:xfrm>
            <a:off x="2603575" y="80938"/>
            <a:ext cx="4398000" cy="68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s" sz="2700"/>
              <a:t>Algunas API interesantes</a:t>
            </a:r>
            <a:r>
              <a:rPr b="0" i="0" lang="es" sz="2700" u="none" cap="none" strike="noStrike">
                <a:solidFill>
                  <a:srgbClr val="000000"/>
                </a:solidFill>
                <a:latin typeface="Arial"/>
                <a:ea typeface="Arial"/>
                <a:cs typeface="Arial"/>
                <a:sym typeface="Arial"/>
              </a:rPr>
              <a:t>:	</a:t>
            </a:r>
            <a:endParaRPr b="0" i="0" sz="2700" u="none" cap="none" strike="noStrike">
              <a:solidFill>
                <a:srgbClr val="000000"/>
              </a:solidFill>
              <a:latin typeface="Arial"/>
              <a:ea typeface="Arial"/>
              <a:cs typeface="Arial"/>
              <a:sym typeface="Arial"/>
            </a:endParaRPr>
          </a:p>
        </p:txBody>
      </p:sp>
      <p:sp>
        <p:nvSpPr>
          <p:cNvPr id="244" name="Google Shape;244;gc464bb7e25_1_109"/>
          <p:cNvSpPr txBox="1"/>
          <p:nvPr>
            <p:ph idx="1" type="body"/>
          </p:nvPr>
        </p:nvSpPr>
        <p:spPr>
          <a:xfrm>
            <a:off x="2426700" y="1624250"/>
            <a:ext cx="5430900" cy="3078900"/>
          </a:xfrm>
          <a:prstGeom prst="rect">
            <a:avLst/>
          </a:prstGeom>
          <a:no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lang="es"/>
              <a:t>Prueben consumir estos datos desde una aplicación React o JS! Así como podemos crear nuestras propias API, también podemos usar APIs gratuitas o de pago para nuestros proyectos:</a:t>
            </a:r>
            <a:endParaRPr/>
          </a:p>
          <a:p>
            <a:pPr indent="-317500" lvl="0" marL="457200" marR="0" rtl="0" algn="l">
              <a:lnSpc>
                <a:spcPct val="100000"/>
              </a:lnSpc>
              <a:spcBef>
                <a:spcPts val="0"/>
              </a:spcBef>
              <a:spcAft>
                <a:spcPts val="0"/>
              </a:spcAft>
              <a:buSzPts val="1400"/>
              <a:buChar char="●"/>
            </a:pPr>
            <a:r>
              <a:rPr lang="es" u="sng">
                <a:solidFill>
                  <a:schemeClr val="hlink"/>
                </a:solidFill>
                <a:hlinkClick r:id="rId3"/>
              </a:rPr>
              <a:t>https://developer.edamam.com/</a:t>
            </a:r>
            <a:r>
              <a:rPr lang="es"/>
              <a:t> : ideal para jugar a hacer recetarios!</a:t>
            </a:r>
            <a:endParaRPr/>
          </a:p>
          <a:p>
            <a:pPr indent="-317500" lvl="0" marL="457200" marR="0" rtl="0" algn="l">
              <a:lnSpc>
                <a:spcPct val="100000"/>
              </a:lnSpc>
              <a:spcBef>
                <a:spcPts val="0"/>
              </a:spcBef>
              <a:spcAft>
                <a:spcPts val="0"/>
              </a:spcAft>
              <a:buSzPts val="1400"/>
              <a:buChar char="●"/>
            </a:pPr>
            <a:r>
              <a:rPr lang="es" u="sng">
                <a:solidFill>
                  <a:schemeClr val="hlink"/>
                </a:solidFill>
                <a:hlinkClick r:id="rId4"/>
              </a:rPr>
              <a:t>https://placekitten.com/</a:t>
            </a:r>
            <a:r>
              <a:rPr lang="es"/>
              <a:t>: imágenes random de gatitos!</a:t>
            </a:r>
            <a:endParaRPr/>
          </a:p>
          <a:p>
            <a:pPr indent="-317500" lvl="0" marL="457200" marR="0" rtl="0" algn="l">
              <a:lnSpc>
                <a:spcPct val="100000"/>
              </a:lnSpc>
              <a:spcBef>
                <a:spcPts val="0"/>
              </a:spcBef>
              <a:spcAft>
                <a:spcPts val="0"/>
              </a:spcAft>
              <a:buSzPts val="1400"/>
              <a:buChar char="●"/>
            </a:pPr>
            <a:r>
              <a:rPr lang="es" u="sng">
                <a:solidFill>
                  <a:schemeClr val="hlink"/>
                </a:solidFill>
                <a:hlinkClick r:id="rId5"/>
              </a:rPr>
              <a:t>https://openweathermap.org/</a:t>
            </a:r>
            <a:r>
              <a:rPr lang="es"/>
              <a:t>: datos de clima, súper completa.</a:t>
            </a:r>
            <a:endParaRPr/>
          </a:p>
          <a:p>
            <a:pPr indent="-317500" lvl="0" marL="457200" marR="0" rtl="0" algn="l">
              <a:lnSpc>
                <a:spcPct val="100000"/>
              </a:lnSpc>
              <a:spcBef>
                <a:spcPts val="0"/>
              </a:spcBef>
              <a:spcAft>
                <a:spcPts val="0"/>
              </a:spcAft>
              <a:buSzPts val="1400"/>
              <a:buChar char="●"/>
            </a:pPr>
            <a:r>
              <a:rPr lang="es" u="sng">
                <a:solidFill>
                  <a:schemeClr val="hlink"/>
                </a:solidFill>
                <a:hlinkClick r:id="rId6"/>
              </a:rPr>
              <a:t>https://jsonplaceholder.typicode.com/</a:t>
            </a:r>
            <a:r>
              <a:rPr lang="es"/>
              <a:t>: muuuy útil para probar listas de usuarios. </a:t>
            </a:r>
            <a:endParaRPr/>
          </a:p>
          <a:p>
            <a:pPr indent="0" lvl="0" marL="457200" marR="0" rtl="0" algn="l">
              <a:lnSpc>
                <a:spcPct val="100000"/>
              </a:lnSpc>
              <a:spcBef>
                <a:spcPts val="0"/>
              </a:spcBef>
              <a:spcAft>
                <a:spcPts val="0"/>
              </a:spcAft>
              <a:buClr>
                <a:srgbClr val="000000"/>
              </a:buClr>
              <a:buSzPts val="1400"/>
              <a:buFont typeface="Arial"/>
              <a:buNone/>
            </a:pPr>
            <a:r>
              <a:t/>
            </a:r>
            <a:endParaRPr/>
          </a:p>
          <a:p>
            <a:pPr indent="0" lvl="0" marL="457200" marR="0" rtl="0" algn="l">
              <a:lnSpc>
                <a:spcPct val="100000"/>
              </a:lnSpc>
              <a:spcBef>
                <a:spcPts val="0"/>
              </a:spcBef>
              <a:spcAft>
                <a:spcPts val="0"/>
              </a:spcAft>
              <a:buClr>
                <a:srgbClr val="000000"/>
              </a:buClr>
              <a:buSzPts val="1400"/>
              <a:buFont typeface="Arial"/>
              <a:buNone/>
            </a:pPr>
            <a:r>
              <a:t/>
            </a:r>
            <a:endParaRPr/>
          </a:p>
        </p:txBody>
      </p:sp>
      <p:pic>
        <p:nvPicPr>
          <p:cNvPr id="245" name="Google Shape;245;gc464bb7e25_1_109"/>
          <p:cNvPicPr preferRelativeResize="0"/>
          <p:nvPr/>
        </p:nvPicPr>
        <p:blipFill rotWithShape="1">
          <a:blip r:embed="rId7">
            <a:alphaModFix/>
          </a:blip>
          <a:srcRect b="0" l="0" r="0" t="0"/>
          <a:stretch/>
        </p:blipFill>
        <p:spPr>
          <a:xfrm>
            <a:off x="30650" y="-37200"/>
            <a:ext cx="1660275" cy="922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c464bb7e25_1_139"/>
          <p:cNvSpPr txBox="1"/>
          <p:nvPr>
            <p:ph type="title"/>
          </p:nvPr>
        </p:nvSpPr>
        <p:spPr>
          <a:xfrm>
            <a:off x="387900" y="458025"/>
            <a:ext cx="8368200" cy="686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lang="es" sz="3200"/>
              <a:t>Qué es postman:</a:t>
            </a:r>
            <a:endParaRPr b="0" i="0" sz="3200" u="none" cap="none" strike="noStrike">
              <a:solidFill>
                <a:srgbClr val="000000"/>
              </a:solidFill>
              <a:latin typeface="Arial"/>
              <a:ea typeface="Arial"/>
              <a:cs typeface="Arial"/>
              <a:sym typeface="Arial"/>
            </a:endParaRPr>
          </a:p>
        </p:txBody>
      </p:sp>
      <p:sp>
        <p:nvSpPr>
          <p:cNvPr id="251" name="Google Shape;251;gc464bb7e25_1_139"/>
          <p:cNvSpPr txBox="1"/>
          <p:nvPr>
            <p:ph idx="1" type="body"/>
          </p:nvPr>
        </p:nvSpPr>
        <p:spPr>
          <a:xfrm>
            <a:off x="387900" y="1489825"/>
            <a:ext cx="3043500" cy="3078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Postman es un programa muy útil para probar operaciones CRUD y trabajar con APIs, ya que podemos probar las respuestas que da, e incluir gran variedad de datos: parámetros, headers, tokens, etc.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Se instala bajándolo desde acá: </a:t>
            </a:r>
            <a:r>
              <a:rPr b="0" i="0" lang="es" sz="1400" u="sng" cap="none" strike="noStrike">
                <a:solidFill>
                  <a:schemeClr val="hlink"/>
                </a:solidFill>
                <a:latin typeface="Arial"/>
                <a:ea typeface="Arial"/>
                <a:cs typeface="Arial"/>
                <a:sym typeface="Arial"/>
                <a:hlinkClick r:id="rId3"/>
              </a:rPr>
              <a:t>https://www.postman.com/</a:t>
            </a:r>
            <a:endParaRPr b="0" i="0" sz="1400" u="none" cap="none" strike="noStrike">
              <a:solidFill>
                <a:srgbClr val="000000"/>
              </a:solidFill>
              <a:latin typeface="Arial"/>
              <a:ea typeface="Arial"/>
              <a:cs typeface="Arial"/>
              <a:sym typeface="Arial"/>
            </a:endParaRPr>
          </a:p>
        </p:txBody>
      </p:sp>
      <p:pic>
        <p:nvPicPr>
          <p:cNvPr id="252" name="Google Shape;252;gc464bb7e25_1_139"/>
          <p:cNvPicPr preferRelativeResize="0"/>
          <p:nvPr/>
        </p:nvPicPr>
        <p:blipFill rotWithShape="1">
          <a:blip r:embed="rId4">
            <a:alphaModFix/>
          </a:blip>
          <a:srcRect b="0" l="0" r="0" t="0"/>
          <a:stretch/>
        </p:blipFill>
        <p:spPr>
          <a:xfrm>
            <a:off x="3671900" y="1011625"/>
            <a:ext cx="5235474" cy="3606650"/>
          </a:xfrm>
          <a:prstGeom prst="rect">
            <a:avLst/>
          </a:prstGeom>
          <a:noFill/>
          <a:ln>
            <a:noFill/>
          </a:ln>
        </p:spPr>
      </p:pic>
      <p:pic>
        <p:nvPicPr>
          <p:cNvPr id="253" name="Google Shape;253;gc464bb7e25_1_139"/>
          <p:cNvPicPr preferRelativeResize="0"/>
          <p:nvPr/>
        </p:nvPicPr>
        <p:blipFill rotWithShape="1">
          <a:blip r:embed="rId5">
            <a:alphaModFix/>
          </a:blip>
          <a:srcRect b="0" l="0" r="0" t="0"/>
          <a:stretch/>
        </p:blipFill>
        <p:spPr>
          <a:xfrm>
            <a:off x="0" y="-90550"/>
            <a:ext cx="1627250" cy="904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ca6aaff2fa_0_0"/>
          <p:cNvSpPr txBox="1"/>
          <p:nvPr>
            <p:ph type="title"/>
          </p:nvPr>
        </p:nvSpPr>
        <p:spPr>
          <a:xfrm>
            <a:off x="387900" y="458025"/>
            <a:ext cx="8368200" cy="68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200">
                <a:solidFill>
                  <a:srgbClr val="FFFFFF"/>
                </a:solidFill>
              </a:rPr>
              <a:t>Modelos, controladores y rutas</a:t>
            </a:r>
            <a:endParaRPr sz="2200">
              <a:solidFill>
                <a:srgbClr val="FFFFFF"/>
              </a:solidFill>
            </a:endParaRPr>
          </a:p>
        </p:txBody>
      </p:sp>
      <p:sp>
        <p:nvSpPr>
          <p:cNvPr id="259" name="Google Shape;259;gca6aaff2fa_0_0"/>
          <p:cNvSpPr txBox="1"/>
          <p:nvPr>
            <p:ph idx="1" type="body"/>
          </p:nvPr>
        </p:nvSpPr>
        <p:spPr>
          <a:xfrm>
            <a:off x="387900" y="1489824"/>
            <a:ext cx="8368200" cy="3078900"/>
          </a:xfrm>
          <a:prstGeom prst="rect">
            <a:avLst/>
          </a:prstGeom>
        </p:spPr>
        <p:txBody>
          <a:bodyPr anchorCtr="0" anchor="ctr" bIns="91425" lIns="91425" spcFirstLastPara="1" rIns="91425" wrap="square" tIns="91425">
            <a:noAutofit/>
          </a:bodyPr>
          <a:lstStyle/>
          <a:p>
            <a:pPr indent="0" lvl="0" marL="0" rtl="0" algn="l">
              <a:lnSpc>
                <a:spcPct val="162500"/>
              </a:lnSpc>
              <a:spcBef>
                <a:spcPts val="0"/>
              </a:spcBef>
              <a:spcAft>
                <a:spcPts val="0"/>
              </a:spcAft>
              <a:buNone/>
            </a:pPr>
            <a:r>
              <a:rPr lang="es" sz="1200">
                <a:solidFill>
                  <a:srgbClr val="FFFFFF"/>
                </a:solidFill>
              </a:rPr>
              <a:t>Los </a:t>
            </a:r>
            <a:r>
              <a:rPr b="1" lang="es" sz="1200">
                <a:solidFill>
                  <a:srgbClr val="FFFFFF"/>
                </a:solidFill>
              </a:rPr>
              <a:t>modelos </a:t>
            </a:r>
            <a:r>
              <a:rPr lang="es" sz="1200">
                <a:solidFill>
                  <a:srgbClr val="FFFFFF"/>
                </a:solidFill>
              </a:rPr>
              <a:t>dentro de NodeJS van a representar a una entidad de la base de datos y más concretamente van a representar a un único registro o documento de nuestra base de de datos. Por ejemplo, si tenemos una colección en la base de datos llamada Notas, dentro de ella se guardarán documentos de tipo Nota. Es una buena forma de asegurarnos de siempre guardar los datos siguiendo el mismo esquema. Se va a usar exclusivamente para las operaciones CRUD.</a:t>
            </a:r>
            <a:endParaRPr sz="1200">
              <a:solidFill>
                <a:srgbClr val="FFFFFF"/>
              </a:solidFill>
            </a:endParaRPr>
          </a:p>
          <a:p>
            <a:pPr indent="0" lvl="0" marL="0" rtl="0" algn="l">
              <a:lnSpc>
                <a:spcPct val="162500"/>
              </a:lnSpc>
              <a:spcBef>
                <a:spcPts val="0"/>
              </a:spcBef>
              <a:spcAft>
                <a:spcPts val="0"/>
              </a:spcAft>
              <a:buNone/>
            </a:pPr>
            <a:r>
              <a:t/>
            </a:r>
            <a:endParaRPr sz="1200">
              <a:solidFill>
                <a:srgbClr val="FFFFFF"/>
              </a:solidFill>
            </a:endParaRPr>
          </a:p>
          <a:p>
            <a:pPr indent="0" lvl="0" marL="0" rtl="0" algn="l">
              <a:lnSpc>
                <a:spcPct val="162500"/>
              </a:lnSpc>
              <a:spcBef>
                <a:spcPts val="0"/>
              </a:spcBef>
              <a:spcAft>
                <a:spcPts val="0"/>
              </a:spcAft>
              <a:buNone/>
            </a:pPr>
            <a:r>
              <a:rPr lang="es" sz="1200">
                <a:solidFill>
                  <a:srgbClr val="FFFFFF"/>
                </a:solidFill>
              </a:rPr>
              <a:t>Los </a:t>
            </a:r>
            <a:r>
              <a:rPr b="1" lang="es" sz="1200">
                <a:solidFill>
                  <a:srgbClr val="FFFFFF"/>
                </a:solidFill>
              </a:rPr>
              <a:t>controladores</a:t>
            </a:r>
            <a:r>
              <a:rPr lang="es" sz="1200">
                <a:solidFill>
                  <a:srgbClr val="FFFFFF"/>
                </a:solidFill>
              </a:rPr>
              <a:t> van a ser los encargados de hacer las operaciones de acuerdo al esquema que esté en los modelos, interactuando con la data, y van a controlar qué pasa con cada respuesta que dé la ruta (el writeHead, end, etc).</a:t>
            </a:r>
            <a:endParaRPr sz="1200">
              <a:solidFill>
                <a:srgbClr val="FFFFFF"/>
              </a:solidFill>
            </a:endParaRPr>
          </a:p>
          <a:p>
            <a:pPr indent="0" lvl="0" marL="0" rtl="0" algn="l">
              <a:lnSpc>
                <a:spcPct val="162500"/>
              </a:lnSpc>
              <a:spcBef>
                <a:spcPts val="0"/>
              </a:spcBef>
              <a:spcAft>
                <a:spcPts val="0"/>
              </a:spcAft>
              <a:buNone/>
            </a:pPr>
            <a:r>
              <a:t/>
            </a:r>
            <a:endParaRPr sz="1200">
              <a:solidFill>
                <a:srgbClr val="FFFFFF"/>
              </a:solidFill>
            </a:endParaRPr>
          </a:p>
          <a:p>
            <a:pPr indent="0" lvl="0" marL="0" rtl="0" algn="l">
              <a:lnSpc>
                <a:spcPct val="162500"/>
              </a:lnSpc>
              <a:spcBef>
                <a:spcPts val="0"/>
              </a:spcBef>
              <a:spcAft>
                <a:spcPts val="0"/>
              </a:spcAft>
              <a:buNone/>
            </a:pPr>
            <a:r>
              <a:rPr lang="es" sz="1200">
                <a:solidFill>
                  <a:srgbClr val="FFFFFF"/>
                </a:solidFill>
              </a:rPr>
              <a:t>Y por último, las </a:t>
            </a:r>
            <a:r>
              <a:rPr b="1" lang="es" sz="1200">
                <a:solidFill>
                  <a:srgbClr val="FFFFFF"/>
                </a:solidFill>
              </a:rPr>
              <a:t>rutas</a:t>
            </a:r>
            <a:r>
              <a:rPr lang="es" sz="1200">
                <a:solidFill>
                  <a:srgbClr val="FFFFFF"/>
                </a:solidFill>
              </a:rPr>
              <a:t> van a ser las url que van a tocar la aplicación.</a:t>
            </a:r>
            <a:endParaRPr sz="12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caeb259832_0_0"/>
          <p:cNvSpPr txBox="1"/>
          <p:nvPr>
            <p:ph idx="1" type="body"/>
          </p:nvPr>
        </p:nvSpPr>
        <p:spPr>
          <a:xfrm>
            <a:off x="387900" y="587225"/>
            <a:ext cx="4184100" cy="439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100">
                <a:solidFill>
                  <a:srgbClr val="FFFFFF"/>
                </a:solidFill>
              </a:rPr>
              <a:t>Modelo-Vista-Controlador</a:t>
            </a:r>
            <a:br>
              <a:rPr lang="es" sz="2100">
                <a:solidFill>
                  <a:srgbClr val="FFFFFF"/>
                </a:solidFill>
              </a:rPr>
            </a:br>
            <a:endParaRPr sz="2100">
              <a:solidFill>
                <a:srgbClr val="FFFFFF"/>
              </a:solidFill>
            </a:endParaRPr>
          </a:p>
          <a:p>
            <a:pPr indent="0" lvl="0" marL="0" rtl="0" algn="l">
              <a:spcBef>
                <a:spcPts val="0"/>
              </a:spcBef>
              <a:spcAft>
                <a:spcPts val="0"/>
              </a:spcAft>
              <a:buNone/>
            </a:pPr>
            <a:r>
              <a:rPr b="1" lang="es">
                <a:solidFill>
                  <a:srgbClr val="FFFFFF"/>
                </a:solidFill>
              </a:rPr>
              <a:t>Modelo-vista-controlador</a:t>
            </a:r>
            <a:r>
              <a:rPr lang="es">
                <a:solidFill>
                  <a:srgbClr val="FFFFFF"/>
                </a:solidFill>
              </a:rPr>
              <a:t> (</a:t>
            </a:r>
            <a:r>
              <a:rPr b="1" lang="es">
                <a:solidFill>
                  <a:srgbClr val="FFFFFF"/>
                </a:solidFill>
              </a:rPr>
              <a:t>MVC</a:t>
            </a:r>
            <a:r>
              <a:rPr lang="es">
                <a:solidFill>
                  <a:srgbClr val="FFFFFF"/>
                </a:solidFill>
              </a:rPr>
              <a:t>) es un patrón de </a:t>
            </a:r>
            <a:r>
              <a:rPr lang="es">
                <a:solidFill>
                  <a:srgbClr val="FFFFFF"/>
                </a:solidFill>
                <a:uFill>
                  <a:noFill/>
                </a:uFill>
                <a:hlinkClick r:id="rId3">
                  <a:extLst>
                    <a:ext uri="{A12FA001-AC4F-418D-AE19-62706E023703}">
                      <ahyp:hlinkClr val="tx"/>
                    </a:ext>
                  </a:extLst>
                </a:hlinkClick>
              </a:rPr>
              <a:t>arquitectura de software</a:t>
            </a:r>
            <a:r>
              <a:rPr lang="es">
                <a:solidFill>
                  <a:srgbClr val="FFFFFF"/>
                </a:solidFill>
              </a:rPr>
              <a:t>, que separa los </a:t>
            </a:r>
            <a:r>
              <a:rPr lang="es">
                <a:solidFill>
                  <a:srgbClr val="FFFFFF"/>
                </a:solidFill>
                <a:uFill>
                  <a:noFill/>
                </a:uFill>
                <a:hlinkClick r:id="rId4">
                  <a:extLst>
                    <a:ext uri="{A12FA001-AC4F-418D-AE19-62706E023703}">
                      <ahyp:hlinkClr val="tx"/>
                    </a:ext>
                  </a:extLst>
                </a:hlinkClick>
              </a:rPr>
              <a:t>datos</a:t>
            </a:r>
            <a:r>
              <a:rPr lang="es">
                <a:solidFill>
                  <a:srgbClr val="FFFFFF"/>
                </a:solidFill>
              </a:rPr>
              <a:t> y principalmente lo que es la </a:t>
            </a:r>
            <a:r>
              <a:rPr lang="es">
                <a:solidFill>
                  <a:srgbClr val="FFFFFF"/>
                </a:solidFill>
                <a:uFill>
                  <a:noFill/>
                </a:uFill>
                <a:hlinkClick r:id="rId5">
                  <a:extLst>
                    <a:ext uri="{A12FA001-AC4F-418D-AE19-62706E023703}">
                      <ahyp:hlinkClr val="tx"/>
                    </a:ext>
                  </a:extLst>
                </a:hlinkClick>
              </a:rPr>
              <a:t>lógica de negocio</a:t>
            </a:r>
            <a:r>
              <a:rPr lang="es">
                <a:solidFill>
                  <a:srgbClr val="FFFFFF"/>
                </a:solidFill>
              </a:rPr>
              <a:t> de una aplicación de su representación y el módulo encargado de gestionar los eventos y las comunicaciones. Para ello MVC propone la construcción de tres </a:t>
            </a:r>
            <a:r>
              <a:rPr lang="es">
                <a:solidFill>
                  <a:srgbClr val="FFFFFF"/>
                </a:solidFill>
                <a:uFill>
                  <a:noFill/>
                </a:uFill>
                <a:hlinkClick r:id="rId6">
                  <a:extLst>
                    <a:ext uri="{A12FA001-AC4F-418D-AE19-62706E023703}">
                      <ahyp:hlinkClr val="tx"/>
                    </a:ext>
                  </a:extLst>
                </a:hlinkClick>
              </a:rPr>
              <a:t>componentes</a:t>
            </a:r>
            <a:r>
              <a:rPr lang="es">
                <a:solidFill>
                  <a:srgbClr val="FFFFFF"/>
                </a:solidFill>
              </a:rPr>
              <a:t> distintos que son el </a:t>
            </a:r>
            <a:r>
              <a:rPr b="1" lang="es">
                <a:solidFill>
                  <a:srgbClr val="FFFFFF"/>
                </a:solidFill>
              </a:rPr>
              <a:t>modelo</a:t>
            </a:r>
            <a:r>
              <a:rPr lang="es">
                <a:solidFill>
                  <a:srgbClr val="FFFFFF"/>
                </a:solidFill>
              </a:rPr>
              <a:t>, la </a:t>
            </a:r>
            <a:r>
              <a:rPr b="1" lang="es">
                <a:solidFill>
                  <a:srgbClr val="FFFFFF"/>
                </a:solidFill>
              </a:rPr>
              <a:t>vista</a:t>
            </a:r>
            <a:r>
              <a:rPr lang="es">
                <a:solidFill>
                  <a:srgbClr val="FFFFFF"/>
                </a:solidFill>
              </a:rPr>
              <a:t> y el </a:t>
            </a:r>
            <a:r>
              <a:rPr b="1" lang="es">
                <a:solidFill>
                  <a:srgbClr val="FFFFFF"/>
                </a:solidFill>
              </a:rPr>
              <a:t>controlador</a:t>
            </a:r>
            <a:r>
              <a:rPr lang="es">
                <a:solidFill>
                  <a:srgbClr val="FFFFFF"/>
                </a:solidFill>
              </a:rPr>
              <a:t>, es decir, por un lado define componentes para la representación de la información, y por otro lado para la interacción del usuario.​ Este patrón de </a:t>
            </a:r>
            <a:r>
              <a:rPr lang="es">
                <a:solidFill>
                  <a:srgbClr val="FFFFFF"/>
                </a:solidFill>
                <a:uFill>
                  <a:noFill/>
                </a:uFill>
                <a:hlinkClick r:id="rId7">
                  <a:extLst>
                    <a:ext uri="{A12FA001-AC4F-418D-AE19-62706E023703}">
                      <ahyp:hlinkClr val="tx"/>
                    </a:ext>
                  </a:extLst>
                </a:hlinkClick>
              </a:rPr>
              <a:t>arquitectura de software</a:t>
            </a:r>
            <a:r>
              <a:rPr lang="es">
                <a:solidFill>
                  <a:srgbClr val="FFFFFF"/>
                </a:solidFill>
              </a:rPr>
              <a:t> se basa en las ideas de </a:t>
            </a:r>
            <a:r>
              <a:rPr lang="es">
                <a:solidFill>
                  <a:srgbClr val="FFFFFF"/>
                </a:solidFill>
                <a:uFill>
                  <a:noFill/>
                </a:uFill>
                <a:hlinkClick r:id="rId8">
                  <a:extLst>
                    <a:ext uri="{A12FA001-AC4F-418D-AE19-62706E023703}">
                      <ahyp:hlinkClr val="tx"/>
                    </a:ext>
                  </a:extLst>
                </a:hlinkClick>
              </a:rPr>
              <a:t>reutilización de código</a:t>
            </a:r>
            <a:r>
              <a:rPr lang="es">
                <a:solidFill>
                  <a:srgbClr val="FFFFFF"/>
                </a:solidFill>
              </a:rPr>
              <a:t> y la </a:t>
            </a:r>
            <a:r>
              <a:rPr lang="es">
                <a:solidFill>
                  <a:srgbClr val="FFFFFF"/>
                </a:solidFill>
                <a:uFill>
                  <a:noFill/>
                </a:uFill>
                <a:hlinkClick r:id="rId9">
                  <a:extLst>
                    <a:ext uri="{A12FA001-AC4F-418D-AE19-62706E023703}">
                      <ahyp:hlinkClr val="tx"/>
                    </a:ext>
                  </a:extLst>
                </a:hlinkClick>
              </a:rPr>
              <a:t>separación de conceptos</a:t>
            </a:r>
            <a:r>
              <a:rPr lang="es">
                <a:solidFill>
                  <a:srgbClr val="FFFFFF"/>
                </a:solidFill>
              </a:rPr>
              <a:t>, características que buscan facilitar la tarea de desarrollo de aplicaciones y su posterior mantenimiento.</a:t>
            </a:r>
            <a:endParaRPr>
              <a:solidFill>
                <a:srgbClr val="FFFFFF"/>
              </a:solidFill>
            </a:endParaRPr>
          </a:p>
        </p:txBody>
      </p:sp>
      <p:pic>
        <p:nvPicPr>
          <p:cNvPr id="265" name="Google Shape;265;gcaeb259832_0_0"/>
          <p:cNvPicPr preferRelativeResize="0"/>
          <p:nvPr/>
        </p:nvPicPr>
        <p:blipFill>
          <a:blip r:embed="rId10">
            <a:alphaModFix/>
          </a:blip>
          <a:stretch>
            <a:fillRect/>
          </a:stretch>
        </p:blipFill>
        <p:spPr>
          <a:xfrm>
            <a:off x="4669475" y="610425"/>
            <a:ext cx="4044926" cy="4044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c464bb7e25_1_28"/>
          <p:cNvSpPr txBox="1"/>
          <p:nvPr>
            <p:ph idx="1" type="body"/>
          </p:nvPr>
        </p:nvSpPr>
        <p:spPr>
          <a:xfrm>
            <a:off x="319500" y="721650"/>
            <a:ext cx="6394800" cy="410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s" sz="2700"/>
              <a:t>Cliente/servidor/DB:</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lang="es" sz="1200"/>
              <a:t>L</a:t>
            </a:r>
            <a:r>
              <a:rPr lang="es" sz="1200">
                <a:solidFill>
                  <a:srgbClr val="202122"/>
                </a:solidFill>
                <a:highlight>
                  <a:srgbClr val="FFFFFF"/>
                </a:highlight>
              </a:rPr>
              <a:t>a </a:t>
            </a:r>
            <a:r>
              <a:rPr b="1" lang="es" sz="1200">
                <a:solidFill>
                  <a:srgbClr val="202122"/>
                </a:solidFill>
                <a:highlight>
                  <a:srgbClr val="FFFFFF"/>
                </a:highlight>
              </a:rPr>
              <a:t>arquitectura cliente-servidor</a:t>
            </a:r>
            <a:r>
              <a:rPr lang="es" sz="1200">
                <a:solidFill>
                  <a:srgbClr val="202122"/>
                </a:solidFill>
                <a:highlight>
                  <a:srgbClr val="FFFFFF"/>
                </a:highlight>
              </a:rPr>
              <a:t> es un modelo de diseño de software en el que las tareas se reparten entre los proveedores de recursos o servicios, llamados servidores, y los demandantes, llamados clientes. Un cliente realiza peticiones a otro programa, el servidor, quien le da respuesta.</a:t>
            </a:r>
            <a:endParaRPr sz="1200">
              <a:solidFill>
                <a:srgbClr val="202122"/>
              </a:solidFill>
              <a:highlight>
                <a:srgbClr val="FFFFFF"/>
              </a:highlight>
            </a:endParaRPr>
          </a:p>
          <a:p>
            <a:pPr indent="0" lvl="0" marL="0" marR="0" rtl="0" algn="l">
              <a:lnSpc>
                <a:spcPct val="100000"/>
              </a:lnSpc>
              <a:spcBef>
                <a:spcPts val="0"/>
              </a:spcBef>
              <a:spcAft>
                <a:spcPts val="0"/>
              </a:spcAft>
              <a:buClr>
                <a:srgbClr val="000000"/>
              </a:buClr>
              <a:buSzPts val="2200"/>
              <a:buFont typeface="Arial"/>
              <a:buNone/>
            </a:pPr>
            <a:r>
              <a:t/>
            </a:r>
            <a:endParaRPr sz="1200">
              <a:solidFill>
                <a:srgbClr val="202122"/>
              </a:solidFill>
              <a:highlight>
                <a:srgbClr val="FFFFFF"/>
              </a:highlight>
            </a:endParaRPr>
          </a:p>
          <a:p>
            <a:pPr indent="0" lvl="0" marL="0" marR="0" rtl="0" algn="l">
              <a:lnSpc>
                <a:spcPct val="100000"/>
              </a:lnSpc>
              <a:spcBef>
                <a:spcPts val="0"/>
              </a:spcBef>
              <a:spcAft>
                <a:spcPts val="0"/>
              </a:spcAft>
              <a:buClr>
                <a:srgbClr val="000000"/>
              </a:buClr>
              <a:buSzPts val="2200"/>
              <a:buFont typeface="Arial"/>
              <a:buNone/>
            </a:pPr>
            <a:r>
              <a:rPr lang="es" sz="1200">
                <a:solidFill>
                  <a:srgbClr val="202122"/>
                </a:solidFill>
                <a:highlight>
                  <a:srgbClr val="FFFFFF"/>
                </a:highlight>
              </a:rPr>
              <a:t>Un ejemplo de cliente es chrome siendo ejecutado en nuestra computadora, mientras que el servidor es aquel lugar al que pide datos para mostrar al usuario.</a:t>
            </a:r>
            <a:endParaRPr sz="1200">
              <a:solidFill>
                <a:srgbClr val="202122"/>
              </a:solidFill>
              <a:highlight>
                <a:srgbClr val="FFFFFF"/>
              </a:highlight>
            </a:endParaRPr>
          </a:p>
          <a:p>
            <a:pPr indent="0" lvl="0" marL="0" marR="0" rtl="0" algn="l">
              <a:lnSpc>
                <a:spcPct val="100000"/>
              </a:lnSpc>
              <a:spcBef>
                <a:spcPts val="0"/>
              </a:spcBef>
              <a:spcAft>
                <a:spcPts val="0"/>
              </a:spcAft>
              <a:buClr>
                <a:srgbClr val="000000"/>
              </a:buClr>
              <a:buSzPts val="2200"/>
              <a:buFont typeface="Arial"/>
              <a:buNone/>
            </a:pPr>
            <a:r>
              <a:t/>
            </a:r>
            <a:endParaRPr sz="1200">
              <a:solidFill>
                <a:srgbClr val="202122"/>
              </a:solidFill>
              <a:highlight>
                <a:srgbClr val="FFFFFF"/>
              </a:highlight>
            </a:endParaRPr>
          </a:p>
          <a:p>
            <a:pPr indent="0" lvl="0" marL="0" marR="0" rtl="0" algn="l">
              <a:lnSpc>
                <a:spcPct val="100000"/>
              </a:lnSpc>
              <a:spcBef>
                <a:spcPts val="0"/>
              </a:spcBef>
              <a:spcAft>
                <a:spcPts val="0"/>
              </a:spcAft>
              <a:buClr>
                <a:srgbClr val="000000"/>
              </a:buClr>
              <a:buSzPts val="2200"/>
              <a:buFont typeface="Arial"/>
              <a:buNone/>
            </a:pPr>
            <a:r>
              <a:rPr lang="es" sz="1200">
                <a:solidFill>
                  <a:srgbClr val="202122"/>
                </a:solidFill>
                <a:highlight>
                  <a:srgbClr val="FFFFFF"/>
                </a:highlight>
              </a:rPr>
              <a:t>La base de datos es donde esos datos están almacenados de forma remota y persistente (no se van a perder porque salgamos del sitio, ya que no están en nuestra máquina)</a:t>
            </a:r>
            <a:endParaRPr sz="1200">
              <a:solidFill>
                <a:srgbClr val="202122"/>
              </a:solidFill>
              <a:highlight>
                <a:srgbClr val="FFFFFF"/>
              </a:highlight>
            </a:endParaRPr>
          </a:p>
        </p:txBody>
      </p:sp>
      <p:pic>
        <p:nvPicPr>
          <p:cNvPr id="91" name="Google Shape;91;gc464bb7e25_1_28"/>
          <p:cNvPicPr preferRelativeResize="0"/>
          <p:nvPr/>
        </p:nvPicPr>
        <p:blipFill rotWithShape="1">
          <a:blip r:embed="rId3">
            <a:alphaModFix/>
          </a:blip>
          <a:srcRect b="0" l="0" r="0" t="0"/>
          <a:stretch/>
        </p:blipFill>
        <p:spPr>
          <a:xfrm>
            <a:off x="30650" y="-37200"/>
            <a:ext cx="1660275" cy="922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c464bb7e25_1_14"/>
          <p:cNvSpPr txBox="1"/>
          <p:nvPr/>
        </p:nvSpPr>
        <p:spPr>
          <a:xfrm>
            <a:off x="376175" y="1673550"/>
            <a:ext cx="3677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FFFF"/>
              </a:solidFill>
              <a:latin typeface="Arial"/>
              <a:ea typeface="Arial"/>
              <a:cs typeface="Arial"/>
              <a:sym typeface="Arial"/>
            </a:endParaRPr>
          </a:p>
        </p:txBody>
      </p:sp>
      <p:sp>
        <p:nvSpPr>
          <p:cNvPr id="97" name="Google Shape;97;gc464bb7e25_1_14"/>
          <p:cNvSpPr txBox="1"/>
          <p:nvPr>
            <p:ph idx="1" type="body"/>
          </p:nvPr>
        </p:nvSpPr>
        <p:spPr>
          <a:xfrm>
            <a:off x="319500" y="2971475"/>
            <a:ext cx="8481600" cy="186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FFFFFF"/>
                </a:solidFill>
              </a:rPr>
              <a:t>Mientras que del lado cliente el lenguaje por defecto es JS, del lado del servidor existen diversos lenguajes en que se puede programar: PHP, Java, Ruby, Python.... y también pueden crearse servidores con JavaScript, usando Node.</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98" name="Google Shape;98;gc464bb7e25_1_14"/>
          <p:cNvPicPr preferRelativeResize="0"/>
          <p:nvPr/>
        </p:nvPicPr>
        <p:blipFill>
          <a:blip r:embed="rId3">
            <a:alphaModFix/>
          </a:blip>
          <a:stretch>
            <a:fillRect/>
          </a:stretch>
        </p:blipFill>
        <p:spPr>
          <a:xfrm>
            <a:off x="286150" y="349200"/>
            <a:ext cx="3677100" cy="1770751"/>
          </a:xfrm>
          <a:prstGeom prst="rect">
            <a:avLst/>
          </a:prstGeom>
          <a:noFill/>
          <a:ln>
            <a:noFill/>
          </a:ln>
        </p:spPr>
      </p:pic>
      <p:pic>
        <p:nvPicPr>
          <p:cNvPr id="99" name="Google Shape;99;gc464bb7e25_1_14"/>
          <p:cNvPicPr preferRelativeResize="0"/>
          <p:nvPr/>
        </p:nvPicPr>
        <p:blipFill>
          <a:blip r:embed="rId4">
            <a:alphaModFix/>
          </a:blip>
          <a:stretch>
            <a:fillRect/>
          </a:stretch>
        </p:blipFill>
        <p:spPr>
          <a:xfrm>
            <a:off x="4368400" y="487213"/>
            <a:ext cx="4299671" cy="2666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c464bb7e25_1_37"/>
          <p:cNvSpPr txBox="1"/>
          <p:nvPr>
            <p:ph idx="1" type="body"/>
          </p:nvPr>
        </p:nvSpPr>
        <p:spPr>
          <a:xfrm>
            <a:off x="319500" y="169800"/>
            <a:ext cx="8389800" cy="466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 sz="3000">
                <a:solidFill>
                  <a:srgbClr val="FFFFFF"/>
                </a:solidFill>
              </a:rPr>
              <a:t>Qué es el módulo HTTP:</a:t>
            </a:r>
            <a:endParaRPr sz="3000">
              <a:solidFill>
                <a:srgbClr val="FFFFFF"/>
              </a:solidFill>
            </a:endParaRPr>
          </a:p>
          <a:p>
            <a:pPr indent="0" lvl="0" marL="0" rtl="0" algn="l">
              <a:lnSpc>
                <a:spcPct val="100000"/>
              </a:lnSpc>
              <a:spcBef>
                <a:spcPts val="0"/>
              </a:spcBef>
              <a:spcAft>
                <a:spcPts val="0"/>
              </a:spcAft>
              <a:buSzPts val="1400"/>
              <a:buNone/>
            </a:pPr>
            <a:r>
              <a:t/>
            </a:r>
            <a:endParaRPr sz="3000">
              <a:solidFill>
                <a:srgbClr val="FFFFFF"/>
              </a:solidFill>
            </a:endParaRPr>
          </a:p>
          <a:p>
            <a:pPr indent="0" lvl="0" marL="0" rtl="0" algn="l">
              <a:lnSpc>
                <a:spcPct val="100000"/>
              </a:lnSpc>
              <a:spcBef>
                <a:spcPts val="0"/>
              </a:spcBef>
              <a:spcAft>
                <a:spcPts val="0"/>
              </a:spcAft>
              <a:buSzPts val="1400"/>
              <a:buNone/>
            </a:pPr>
            <a:r>
              <a:rPr lang="es" sz="1350">
                <a:solidFill>
                  <a:srgbClr val="FFFFFF"/>
                </a:solidFill>
                <a:latin typeface="Roboto"/>
                <a:ea typeface="Roboto"/>
                <a:cs typeface="Roboto"/>
                <a:sym typeface="Roboto"/>
              </a:rPr>
              <a:t>El módulo http incluye un método para crear un servidor http que escucha las peticiones que le llegan desde un puerto de la red del sistema y responde con contenido HTML a esas peticiones, es decir, responde con páginas web que el cliente puede visualizar.</a:t>
            </a:r>
            <a:endParaRPr sz="1350">
              <a:solidFill>
                <a:srgbClr val="FFFFFF"/>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sz="1350">
              <a:solidFill>
                <a:srgbClr val="FFFFFF"/>
              </a:solidFill>
              <a:latin typeface="Roboto"/>
              <a:ea typeface="Roboto"/>
              <a:cs typeface="Roboto"/>
              <a:sym typeface="Roboto"/>
            </a:endParaRPr>
          </a:p>
          <a:p>
            <a:pPr indent="0" lvl="0" marL="0" rtl="0" algn="l">
              <a:lnSpc>
                <a:spcPct val="100000"/>
              </a:lnSpc>
              <a:spcBef>
                <a:spcPts val="0"/>
              </a:spcBef>
              <a:spcAft>
                <a:spcPts val="0"/>
              </a:spcAft>
              <a:buSzPts val="1400"/>
              <a:buNone/>
            </a:pPr>
            <a:r>
              <a:rPr lang="es" sz="1350">
                <a:solidFill>
                  <a:srgbClr val="FFFFFF"/>
                </a:solidFill>
                <a:latin typeface="Roboto"/>
                <a:ea typeface="Roboto"/>
                <a:cs typeface="Roboto"/>
                <a:sym typeface="Roboto"/>
              </a:rPr>
              <a:t>http tiene varios métodos, y dos en particular que vamos a usar son </a:t>
            </a:r>
            <a:r>
              <a:rPr b="1" lang="es" sz="1350">
                <a:solidFill>
                  <a:srgbClr val="FFFFFF"/>
                </a:solidFill>
                <a:latin typeface="Roboto"/>
                <a:ea typeface="Roboto"/>
                <a:cs typeface="Roboto"/>
                <a:sym typeface="Roboto"/>
              </a:rPr>
              <a:t>http.createServer</a:t>
            </a:r>
            <a:r>
              <a:rPr lang="es" sz="1350">
                <a:solidFill>
                  <a:srgbClr val="FFFFFF"/>
                </a:solidFill>
                <a:latin typeface="Roboto"/>
                <a:ea typeface="Roboto"/>
                <a:cs typeface="Roboto"/>
                <a:sym typeface="Roboto"/>
              </a:rPr>
              <a:t> y </a:t>
            </a:r>
            <a:r>
              <a:rPr b="1" lang="es" sz="1350">
                <a:solidFill>
                  <a:srgbClr val="FFFFFF"/>
                </a:solidFill>
                <a:latin typeface="Roboto"/>
                <a:ea typeface="Roboto"/>
                <a:cs typeface="Roboto"/>
                <a:sym typeface="Roboto"/>
              </a:rPr>
              <a:t>http.listen</a:t>
            </a:r>
            <a:r>
              <a:rPr lang="es" sz="1350">
                <a:solidFill>
                  <a:srgbClr val="FFFFFF"/>
                </a:solidFill>
                <a:latin typeface="Roboto"/>
                <a:ea typeface="Roboto"/>
                <a:cs typeface="Roboto"/>
                <a:sym typeface="Roboto"/>
              </a:rPr>
              <a:t>.</a:t>
            </a:r>
            <a:endParaRPr sz="1350">
              <a:solidFill>
                <a:srgbClr val="FFFFFF"/>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sz="1350">
              <a:solidFill>
                <a:srgbClr val="FFFFFF"/>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sz="2200">
              <a:solidFill>
                <a:srgbClr val="FFFFFF"/>
              </a:solidFill>
            </a:endParaRPr>
          </a:p>
          <a:p>
            <a:pPr indent="0" lvl="0" marL="0" rtl="0" algn="l">
              <a:lnSpc>
                <a:spcPct val="100000"/>
              </a:lnSpc>
              <a:spcBef>
                <a:spcPts val="0"/>
              </a:spcBef>
              <a:spcAft>
                <a:spcPts val="0"/>
              </a:spcAft>
              <a:buSzPts val="1400"/>
              <a:buNone/>
            </a:pPr>
            <a:r>
              <a:t/>
            </a:r>
            <a:endParaRPr>
              <a:solidFill>
                <a:srgbClr val="FFFFFF"/>
              </a:solidFill>
            </a:endParaRPr>
          </a:p>
        </p:txBody>
      </p:sp>
      <p:pic>
        <p:nvPicPr>
          <p:cNvPr id="105" name="Google Shape;105;gc464bb7e25_1_37"/>
          <p:cNvPicPr preferRelativeResize="0"/>
          <p:nvPr/>
        </p:nvPicPr>
        <p:blipFill rotWithShape="1">
          <a:blip r:embed="rId3">
            <a:alphaModFix/>
          </a:blip>
          <a:srcRect b="0" l="0" r="0" t="0"/>
          <a:stretch/>
        </p:blipFill>
        <p:spPr>
          <a:xfrm>
            <a:off x="30650" y="-37200"/>
            <a:ext cx="1660275" cy="92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c6f27f6ba0_0_1"/>
          <p:cNvSpPr txBox="1"/>
          <p:nvPr/>
        </p:nvSpPr>
        <p:spPr>
          <a:xfrm>
            <a:off x="551850" y="268850"/>
            <a:ext cx="471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Nuestro primer servidor con HTTP:</a:t>
            </a:r>
            <a:endParaRPr sz="2000"/>
          </a:p>
        </p:txBody>
      </p:sp>
      <p:sp>
        <p:nvSpPr>
          <p:cNvPr id="111" name="Google Shape;111;gc6f27f6ba0_0_1"/>
          <p:cNvSpPr txBox="1"/>
          <p:nvPr/>
        </p:nvSpPr>
        <p:spPr>
          <a:xfrm>
            <a:off x="3877075" y="4068100"/>
            <a:ext cx="377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Noten que el res va al localhost:8080, mientras que el console.log a la terminal!</a:t>
            </a:r>
            <a:endParaRPr/>
          </a:p>
        </p:txBody>
      </p:sp>
      <p:pic>
        <p:nvPicPr>
          <p:cNvPr id="112" name="Google Shape;112;gc6f27f6ba0_0_1"/>
          <p:cNvPicPr preferRelativeResize="0"/>
          <p:nvPr/>
        </p:nvPicPr>
        <p:blipFill>
          <a:blip r:embed="rId3">
            <a:alphaModFix/>
          </a:blip>
          <a:stretch>
            <a:fillRect/>
          </a:stretch>
        </p:blipFill>
        <p:spPr>
          <a:xfrm>
            <a:off x="640575" y="761450"/>
            <a:ext cx="4994458" cy="3001850"/>
          </a:xfrm>
          <a:prstGeom prst="rect">
            <a:avLst/>
          </a:prstGeom>
          <a:noFill/>
          <a:ln>
            <a:noFill/>
          </a:ln>
        </p:spPr>
      </p:pic>
      <p:pic>
        <p:nvPicPr>
          <p:cNvPr id="113" name="Google Shape;113;gc6f27f6ba0_0_1"/>
          <p:cNvPicPr preferRelativeResize="0"/>
          <p:nvPr/>
        </p:nvPicPr>
        <p:blipFill>
          <a:blip r:embed="rId4">
            <a:alphaModFix/>
          </a:blip>
          <a:stretch>
            <a:fillRect/>
          </a:stretch>
        </p:blipFill>
        <p:spPr>
          <a:xfrm>
            <a:off x="640583" y="3987025"/>
            <a:ext cx="3143250" cy="866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c8f9aeb009_0_0"/>
          <p:cNvSpPr txBox="1"/>
          <p:nvPr/>
        </p:nvSpPr>
        <p:spPr>
          <a:xfrm>
            <a:off x="374975" y="1181525"/>
            <a:ext cx="4761600" cy="362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http.createServer() </a:t>
            </a:r>
            <a:r>
              <a:rPr lang="es"/>
              <a:t>=&gt; convierte nuestra computadora en un server HTTP</a:t>
            </a:r>
            <a:endParaRPr/>
          </a:p>
          <a:p>
            <a:pPr indent="0" lvl="0" marL="0" rtl="0" algn="l">
              <a:spcBef>
                <a:spcPts val="1000"/>
              </a:spcBef>
              <a:spcAft>
                <a:spcPts val="0"/>
              </a:spcAft>
              <a:buNone/>
            </a:pPr>
            <a:r>
              <a:rPr b="1" lang="es"/>
              <a:t>res.writeHead()</a:t>
            </a:r>
            <a:r>
              <a:rPr lang="es"/>
              <a:t> =&gt; los headers para indicarle al explorador que es contenido html. Cómo podemos verlos? en el navegador, F12, vamos a network, y ahí están.</a:t>
            </a:r>
            <a:endParaRPr/>
          </a:p>
          <a:p>
            <a:pPr indent="0" lvl="0" marL="0" rtl="0" algn="l">
              <a:spcBef>
                <a:spcPts val="1000"/>
              </a:spcBef>
              <a:spcAft>
                <a:spcPts val="0"/>
              </a:spcAft>
              <a:buNone/>
            </a:pPr>
            <a:r>
              <a:rPr b="1" lang="es"/>
              <a:t>res.write()</a:t>
            </a:r>
            <a:r>
              <a:rPr lang="es"/>
              <a:t> =&gt; el contenido que pasamos al explorador. Podemos mandar etiquetas html, incluso inline css!</a:t>
            </a:r>
            <a:endParaRPr/>
          </a:p>
          <a:p>
            <a:pPr indent="0" lvl="0" marL="0" rtl="0" algn="l">
              <a:spcBef>
                <a:spcPts val="1000"/>
              </a:spcBef>
              <a:spcAft>
                <a:spcPts val="0"/>
              </a:spcAft>
              <a:buNone/>
            </a:pPr>
            <a:r>
              <a:rPr b="1" lang="es"/>
              <a:t>res.end() </a:t>
            </a:r>
            <a:r>
              <a:rPr lang="es"/>
              <a:t>=&gt; finaliza la respuesta</a:t>
            </a:r>
            <a:endParaRPr/>
          </a:p>
          <a:p>
            <a:pPr indent="0" lvl="0" marL="0" rtl="0" algn="l">
              <a:spcBef>
                <a:spcPts val="1000"/>
              </a:spcBef>
              <a:spcAft>
                <a:spcPts val="0"/>
              </a:spcAft>
              <a:buNone/>
            </a:pPr>
            <a:r>
              <a:rPr b="1" lang="es"/>
              <a:t>server.listen() </a:t>
            </a:r>
            <a:r>
              <a:rPr lang="es"/>
              <a:t>=&gt; cuál va a ser el puerto en el que escuchamos</a:t>
            </a:r>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pic>
        <p:nvPicPr>
          <p:cNvPr id="119" name="Google Shape;119;gc8f9aeb009_0_0"/>
          <p:cNvPicPr preferRelativeResize="0"/>
          <p:nvPr/>
        </p:nvPicPr>
        <p:blipFill>
          <a:blip r:embed="rId3">
            <a:alphaModFix/>
          </a:blip>
          <a:stretch>
            <a:fillRect/>
          </a:stretch>
        </p:blipFill>
        <p:spPr>
          <a:xfrm>
            <a:off x="4889700" y="1249425"/>
            <a:ext cx="3949501" cy="1884775"/>
          </a:xfrm>
          <a:prstGeom prst="rect">
            <a:avLst/>
          </a:prstGeom>
          <a:noFill/>
          <a:ln>
            <a:noFill/>
          </a:ln>
        </p:spPr>
      </p:pic>
      <p:sp>
        <p:nvSpPr>
          <p:cNvPr id="120" name="Google Shape;120;gc8f9aeb009_0_0"/>
          <p:cNvSpPr txBox="1"/>
          <p:nvPr/>
        </p:nvSpPr>
        <p:spPr>
          <a:xfrm>
            <a:off x="601375" y="155650"/>
            <a:ext cx="812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400">
                <a:solidFill>
                  <a:schemeClr val="dk1"/>
                </a:solidFill>
              </a:rPr>
              <a:t>Vamos por partes... (dijo Jack el destripador)</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c8f9aeb009_0_6"/>
          <p:cNvSpPr txBox="1"/>
          <p:nvPr/>
        </p:nvSpPr>
        <p:spPr>
          <a:xfrm>
            <a:off x="544775" y="141500"/>
            <a:ext cx="765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t>Códigos HTTP</a:t>
            </a:r>
            <a:endParaRPr sz="2200"/>
          </a:p>
        </p:txBody>
      </p:sp>
      <p:pic>
        <p:nvPicPr>
          <p:cNvPr id="126" name="Google Shape;126;gc8f9aeb009_0_6"/>
          <p:cNvPicPr preferRelativeResize="0"/>
          <p:nvPr/>
        </p:nvPicPr>
        <p:blipFill rotWithShape="1">
          <a:blip r:embed="rId3">
            <a:alphaModFix/>
          </a:blip>
          <a:srcRect b="55420" l="0" r="50044" t="0"/>
          <a:stretch/>
        </p:blipFill>
        <p:spPr>
          <a:xfrm>
            <a:off x="683025" y="664700"/>
            <a:ext cx="3399251" cy="3947800"/>
          </a:xfrm>
          <a:prstGeom prst="rect">
            <a:avLst/>
          </a:prstGeom>
          <a:noFill/>
          <a:ln>
            <a:noFill/>
          </a:ln>
        </p:spPr>
      </p:pic>
      <p:sp>
        <p:nvSpPr>
          <p:cNvPr id="127" name="Google Shape;127;gc8f9aeb009_0_6"/>
          <p:cNvSpPr txBox="1"/>
          <p:nvPr/>
        </p:nvSpPr>
        <p:spPr>
          <a:xfrm>
            <a:off x="4160075" y="749950"/>
            <a:ext cx="437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Los 100 probablemente no los vean prácticamente nunca, y de los 200... el más común es 200, el resto rara vez los van a ver. Los 300 tampoco los van a usar demasiado.</a:t>
            </a:r>
            <a:endParaRPr/>
          </a:p>
        </p:txBody>
      </p:sp>
      <p:pic>
        <p:nvPicPr>
          <p:cNvPr id="128" name="Google Shape;128;gc8f9aeb009_0_6"/>
          <p:cNvPicPr preferRelativeResize="0"/>
          <p:nvPr/>
        </p:nvPicPr>
        <p:blipFill rotWithShape="1">
          <a:blip r:embed="rId4">
            <a:alphaModFix/>
          </a:blip>
          <a:srcRect b="28768" l="0" r="49556" t="44733"/>
          <a:stretch/>
        </p:blipFill>
        <p:spPr>
          <a:xfrm>
            <a:off x="4206375" y="1981276"/>
            <a:ext cx="3745875" cy="2560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c8f9aeb009_0_13"/>
          <p:cNvSpPr txBox="1"/>
          <p:nvPr/>
        </p:nvSpPr>
        <p:spPr>
          <a:xfrm>
            <a:off x="544775" y="141500"/>
            <a:ext cx="7655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t>Códigos HTTP</a:t>
            </a:r>
            <a:endParaRPr sz="2200"/>
          </a:p>
        </p:txBody>
      </p:sp>
      <p:pic>
        <p:nvPicPr>
          <p:cNvPr id="134" name="Google Shape;134;gc8f9aeb009_0_13"/>
          <p:cNvPicPr preferRelativeResize="0"/>
          <p:nvPr/>
        </p:nvPicPr>
        <p:blipFill rotWithShape="1">
          <a:blip r:embed="rId3">
            <a:alphaModFix/>
          </a:blip>
          <a:srcRect b="0" l="0" r="50159" t="69998"/>
          <a:stretch/>
        </p:blipFill>
        <p:spPr>
          <a:xfrm>
            <a:off x="753775" y="608475"/>
            <a:ext cx="3346824" cy="2621924"/>
          </a:xfrm>
          <a:prstGeom prst="rect">
            <a:avLst/>
          </a:prstGeom>
          <a:noFill/>
          <a:ln>
            <a:noFill/>
          </a:ln>
        </p:spPr>
      </p:pic>
      <p:sp>
        <p:nvSpPr>
          <p:cNvPr id="135" name="Google Shape;135;gc8f9aeb009_0_13"/>
          <p:cNvSpPr txBox="1"/>
          <p:nvPr/>
        </p:nvSpPr>
        <p:spPr>
          <a:xfrm>
            <a:off x="799450" y="3311075"/>
            <a:ext cx="4372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Los 400 sí van a verlos muy seguido. 400 usualmente es cuando lo que enviamos no tiene el formato que el server espera, y 418... bueno, por qué no?</a:t>
            </a:r>
            <a:endParaRPr/>
          </a:p>
        </p:txBody>
      </p:sp>
      <p:pic>
        <p:nvPicPr>
          <p:cNvPr id="136" name="Google Shape;136;gc8f9aeb009_0_13"/>
          <p:cNvPicPr preferRelativeResize="0"/>
          <p:nvPr/>
        </p:nvPicPr>
        <p:blipFill rotWithShape="1">
          <a:blip r:embed="rId4">
            <a:alphaModFix/>
          </a:blip>
          <a:srcRect b="37449" l="49571" r="1511" t="0"/>
          <a:stretch/>
        </p:blipFill>
        <p:spPr>
          <a:xfrm>
            <a:off x="5417225" y="28725"/>
            <a:ext cx="2879474" cy="4791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